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 id="2147483648" r:id="rId5"/>
  </p:sldMasterIdLst>
  <p:notesMasterIdLst>
    <p:notesMasterId r:id="rId67"/>
  </p:notesMasterIdLst>
  <p:sldIdLst>
    <p:sldId id="318"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256" r:id="rId50"/>
    <p:sldId id="257" r:id="rId51"/>
    <p:sldId id="258" r:id="rId52"/>
    <p:sldId id="268" r:id="rId53"/>
    <p:sldId id="269" r:id="rId54"/>
    <p:sldId id="267" r:id="rId55"/>
    <p:sldId id="259" r:id="rId56"/>
    <p:sldId id="260" r:id="rId57"/>
    <p:sldId id="261" r:id="rId58"/>
    <p:sldId id="262" r:id="rId59"/>
    <p:sldId id="263" r:id="rId60"/>
    <p:sldId id="264" r:id="rId61"/>
    <p:sldId id="265" r:id="rId62"/>
    <p:sldId id="270" r:id="rId63"/>
    <p:sldId id="271" r:id="rId64"/>
    <p:sldId id="266" r:id="rId65"/>
    <p:sldId id="272" r:id="rId6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jJYxDwlc4wdaKi7fw0oWj73Bft0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dégfelhasználó" initials="Ve" lastIdx="4" clrIdx="0">
    <p:extLst>
      <p:ext uri="{19B8F6BF-5375-455C-9EA6-DF929625EA0E}">
        <p15:presenceInfo xmlns:p15="http://schemas.microsoft.com/office/powerpoint/2012/main" userId="S::urn:spo:anon#0115a8524fd75c4cba74a380a4abcc4a34536ccf8646d8b582aac6d355bb4a22::" providerId="AD"/>
      </p:ext>
    </p:extLst>
  </p:cmAuthor>
  <p:cmAuthor id="2" name="Hankó Gergely" initials="HG" lastIdx="6" clrIdx="1">
    <p:extLst>
      <p:ext uri="{19B8F6BF-5375-455C-9EA6-DF929625EA0E}">
        <p15:presenceInfo xmlns:p15="http://schemas.microsoft.com/office/powerpoint/2012/main" userId="S::ugyvezeto@kszgysz.hu::58efe65a-56e0-4141-b863-ebf45b078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3552A-D9CA-BC85-31FA-1B58D0421D2B}" v="4" dt="2021-12-08T15:54:14.914"/>
    <p1510:client id="{BB5D6E9C-8840-4E54-BD44-1E13826BAE13}" v="4" dt="2021-11-25T09:37:28.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031" autoAdjust="0"/>
  </p:normalViewPr>
  <p:slideViewPr>
    <p:cSldViewPr>
      <p:cViewPr varScale="1">
        <p:scale>
          <a:sx n="47" d="100"/>
          <a:sy n="47" d="100"/>
        </p:scale>
        <p:origin x="169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tenes Anna" userId="680c2be2-22f4-492a-ab2c-2ed553101b71" providerId="ADAL" clId="{BB5D6E9C-8840-4E54-BD44-1E13826BAE13}"/>
    <pc:docChg chg="addSld delSld modSld sldOrd">
      <pc:chgData name="Istenes Anna" userId="680c2be2-22f4-492a-ab2c-2ed553101b71" providerId="ADAL" clId="{BB5D6E9C-8840-4E54-BD44-1E13826BAE13}" dt="2021-11-25T09:37:59.251" v="54" actId="20577"/>
      <pc:docMkLst>
        <pc:docMk/>
      </pc:docMkLst>
      <pc:sldChg chg="ord">
        <pc:chgData name="Istenes Anna" userId="680c2be2-22f4-492a-ab2c-2ed553101b71" providerId="ADAL" clId="{BB5D6E9C-8840-4E54-BD44-1E13826BAE13}" dt="2021-11-25T09:36:24.500" v="5"/>
        <pc:sldMkLst>
          <pc:docMk/>
          <pc:sldMk cId="0" sldId="256"/>
        </pc:sldMkLst>
      </pc:sldChg>
      <pc:sldChg chg="add del">
        <pc:chgData name="Istenes Anna" userId="680c2be2-22f4-492a-ab2c-2ed553101b71" providerId="ADAL" clId="{BB5D6E9C-8840-4E54-BD44-1E13826BAE13}" dt="2021-11-25T09:35:27.168" v="3" actId="47"/>
        <pc:sldMkLst>
          <pc:docMk/>
          <pc:sldMk cId="0" sldId="273"/>
        </pc:sldMkLst>
      </pc:sldChg>
      <pc:sldChg chg="add del">
        <pc:chgData name="Istenes Anna" userId="680c2be2-22f4-492a-ab2c-2ed553101b71" providerId="ADAL" clId="{BB5D6E9C-8840-4E54-BD44-1E13826BAE13}" dt="2021-11-25T09:35:14.416" v="2"/>
        <pc:sldMkLst>
          <pc:docMk/>
          <pc:sldMk cId="0" sldId="274"/>
        </pc:sldMkLst>
      </pc:sldChg>
      <pc:sldChg chg="add del">
        <pc:chgData name="Istenes Anna" userId="680c2be2-22f4-492a-ab2c-2ed553101b71" providerId="ADAL" clId="{BB5D6E9C-8840-4E54-BD44-1E13826BAE13}" dt="2021-11-25T09:35:14.416" v="2"/>
        <pc:sldMkLst>
          <pc:docMk/>
          <pc:sldMk cId="0" sldId="275"/>
        </pc:sldMkLst>
      </pc:sldChg>
      <pc:sldChg chg="add del">
        <pc:chgData name="Istenes Anna" userId="680c2be2-22f4-492a-ab2c-2ed553101b71" providerId="ADAL" clId="{BB5D6E9C-8840-4E54-BD44-1E13826BAE13}" dt="2021-11-25T09:35:14.416" v="2"/>
        <pc:sldMkLst>
          <pc:docMk/>
          <pc:sldMk cId="0" sldId="276"/>
        </pc:sldMkLst>
      </pc:sldChg>
      <pc:sldChg chg="add del">
        <pc:chgData name="Istenes Anna" userId="680c2be2-22f4-492a-ab2c-2ed553101b71" providerId="ADAL" clId="{BB5D6E9C-8840-4E54-BD44-1E13826BAE13}" dt="2021-11-25T09:35:14.416" v="2"/>
        <pc:sldMkLst>
          <pc:docMk/>
          <pc:sldMk cId="0" sldId="277"/>
        </pc:sldMkLst>
      </pc:sldChg>
      <pc:sldChg chg="add del">
        <pc:chgData name="Istenes Anna" userId="680c2be2-22f4-492a-ab2c-2ed553101b71" providerId="ADAL" clId="{BB5D6E9C-8840-4E54-BD44-1E13826BAE13}" dt="2021-11-25T09:35:14.416" v="2"/>
        <pc:sldMkLst>
          <pc:docMk/>
          <pc:sldMk cId="0" sldId="278"/>
        </pc:sldMkLst>
      </pc:sldChg>
      <pc:sldChg chg="add del">
        <pc:chgData name="Istenes Anna" userId="680c2be2-22f4-492a-ab2c-2ed553101b71" providerId="ADAL" clId="{BB5D6E9C-8840-4E54-BD44-1E13826BAE13}" dt="2021-11-25T09:35:14.416" v="2"/>
        <pc:sldMkLst>
          <pc:docMk/>
          <pc:sldMk cId="0" sldId="279"/>
        </pc:sldMkLst>
      </pc:sldChg>
      <pc:sldChg chg="add del">
        <pc:chgData name="Istenes Anna" userId="680c2be2-22f4-492a-ab2c-2ed553101b71" providerId="ADAL" clId="{BB5D6E9C-8840-4E54-BD44-1E13826BAE13}" dt="2021-11-25T09:35:14.416" v="2"/>
        <pc:sldMkLst>
          <pc:docMk/>
          <pc:sldMk cId="0" sldId="280"/>
        </pc:sldMkLst>
      </pc:sldChg>
      <pc:sldChg chg="add del">
        <pc:chgData name="Istenes Anna" userId="680c2be2-22f4-492a-ab2c-2ed553101b71" providerId="ADAL" clId="{BB5D6E9C-8840-4E54-BD44-1E13826BAE13}" dt="2021-11-25T09:35:14.416" v="2"/>
        <pc:sldMkLst>
          <pc:docMk/>
          <pc:sldMk cId="0" sldId="281"/>
        </pc:sldMkLst>
      </pc:sldChg>
      <pc:sldChg chg="add del">
        <pc:chgData name="Istenes Anna" userId="680c2be2-22f4-492a-ab2c-2ed553101b71" providerId="ADAL" clId="{BB5D6E9C-8840-4E54-BD44-1E13826BAE13}" dt="2021-11-25T09:35:14.416" v="2"/>
        <pc:sldMkLst>
          <pc:docMk/>
          <pc:sldMk cId="0" sldId="282"/>
        </pc:sldMkLst>
      </pc:sldChg>
      <pc:sldChg chg="add del">
        <pc:chgData name="Istenes Anna" userId="680c2be2-22f4-492a-ab2c-2ed553101b71" providerId="ADAL" clId="{BB5D6E9C-8840-4E54-BD44-1E13826BAE13}" dt="2021-11-25T09:35:14.416" v="2"/>
        <pc:sldMkLst>
          <pc:docMk/>
          <pc:sldMk cId="0" sldId="283"/>
        </pc:sldMkLst>
      </pc:sldChg>
      <pc:sldChg chg="add del">
        <pc:chgData name="Istenes Anna" userId="680c2be2-22f4-492a-ab2c-2ed553101b71" providerId="ADAL" clId="{BB5D6E9C-8840-4E54-BD44-1E13826BAE13}" dt="2021-11-25T09:35:14.416" v="2"/>
        <pc:sldMkLst>
          <pc:docMk/>
          <pc:sldMk cId="0" sldId="284"/>
        </pc:sldMkLst>
      </pc:sldChg>
      <pc:sldChg chg="add del">
        <pc:chgData name="Istenes Anna" userId="680c2be2-22f4-492a-ab2c-2ed553101b71" providerId="ADAL" clId="{BB5D6E9C-8840-4E54-BD44-1E13826BAE13}" dt="2021-11-25T09:35:14.416" v="2"/>
        <pc:sldMkLst>
          <pc:docMk/>
          <pc:sldMk cId="0" sldId="285"/>
        </pc:sldMkLst>
      </pc:sldChg>
      <pc:sldChg chg="add del">
        <pc:chgData name="Istenes Anna" userId="680c2be2-22f4-492a-ab2c-2ed553101b71" providerId="ADAL" clId="{BB5D6E9C-8840-4E54-BD44-1E13826BAE13}" dt="2021-11-25T09:35:14.416" v="2"/>
        <pc:sldMkLst>
          <pc:docMk/>
          <pc:sldMk cId="0" sldId="286"/>
        </pc:sldMkLst>
      </pc:sldChg>
      <pc:sldChg chg="add del setBg">
        <pc:chgData name="Istenes Anna" userId="680c2be2-22f4-492a-ab2c-2ed553101b71" providerId="ADAL" clId="{BB5D6E9C-8840-4E54-BD44-1E13826BAE13}" dt="2021-11-25T09:35:14.416" v="2"/>
        <pc:sldMkLst>
          <pc:docMk/>
          <pc:sldMk cId="0" sldId="287"/>
        </pc:sldMkLst>
      </pc:sldChg>
      <pc:sldChg chg="add del">
        <pc:chgData name="Istenes Anna" userId="680c2be2-22f4-492a-ab2c-2ed553101b71" providerId="ADAL" clId="{BB5D6E9C-8840-4E54-BD44-1E13826BAE13}" dt="2021-11-25T09:35:14.416" v="2"/>
        <pc:sldMkLst>
          <pc:docMk/>
          <pc:sldMk cId="0" sldId="288"/>
        </pc:sldMkLst>
      </pc:sldChg>
      <pc:sldChg chg="add del">
        <pc:chgData name="Istenes Anna" userId="680c2be2-22f4-492a-ab2c-2ed553101b71" providerId="ADAL" clId="{BB5D6E9C-8840-4E54-BD44-1E13826BAE13}" dt="2021-11-25T09:35:14.416" v="2"/>
        <pc:sldMkLst>
          <pc:docMk/>
          <pc:sldMk cId="0" sldId="289"/>
        </pc:sldMkLst>
      </pc:sldChg>
      <pc:sldChg chg="add del">
        <pc:chgData name="Istenes Anna" userId="680c2be2-22f4-492a-ab2c-2ed553101b71" providerId="ADAL" clId="{BB5D6E9C-8840-4E54-BD44-1E13826BAE13}" dt="2021-11-25T09:35:14.416" v="2"/>
        <pc:sldMkLst>
          <pc:docMk/>
          <pc:sldMk cId="0" sldId="290"/>
        </pc:sldMkLst>
      </pc:sldChg>
      <pc:sldChg chg="add del">
        <pc:chgData name="Istenes Anna" userId="680c2be2-22f4-492a-ab2c-2ed553101b71" providerId="ADAL" clId="{BB5D6E9C-8840-4E54-BD44-1E13826BAE13}" dt="2021-11-25T09:35:14.416" v="2"/>
        <pc:sldMkLst>
          <pc:docMk/>
          <pc:sldMk cId="0" sldId="291"/>
        </pc:sldMkLst>
      </pc:sldChg>
      <pc:sldChg chg="add del">
        <pc:chgData name="Istenes Anna" userId="680c2be2-22f4-492a-ab2c-2ed553101b71" providerId="ADAL" clId="{BB5D6E9C-8840-4E54-BD44-1E13826BAE13}" dt="2021-11-25T09:35:14.416" v="2"/>
        <pc:sldMkLst>
          <pc:docMk/>
          <pc:sldMk cId="0" sldId="292"/>
        </pc:sldMkLst>
      </pc:sldChg>
      <pc:sldChg chg="add del">
        <pc:chgData name="Istenes Anna" userId="680c2be2-22f4-492a-ab2c-2ed553101b71" providerId="ADAL" clId="{BB5D6E9C-8840-4E54-BD44-1E13826BAE13}" dt="2021-11-25T09:35:14.416" v="2"/>
        <pc:sldMkLst>
          <pc:docMk/>
          <pc:sldMk cId="0" sldId="293"/>
        </pc:sldMkLst>
      </pc:sldChg>
      <pc:sldChg chg="add del">
        <pc:chgData name="Istenes Anna" userId="680c2be2-22f4-492a-ab2c-2ed553101b71" providerId="ADAL" clId="{BB5D6E9C-8840-4E54-BD44-1E13826BAE13}" dt="2021-11-25T09:35:14.416" v="2"/>
        <pc:sldMkLst>
          <pc:docMk/>
          <pc:sldMk cId="0" sldId="294"/>
        </pc:sldMkLst>
      </pc:sldChg>
      <pc:sldChg chg="add del">
        <pc:chgData name="Istenes Anna" userId="680c2be2-22f4-492a-ab2c-2ed553101b71" providerId="ADAL" clId="{BB5D6E9C-8840-4E54-BD44-1E13826BAE13}" dt="2021-11-25T09:35:14.416" v="2"/>
        <pc:sldMkLst>
          <pc:docMk/>
          <pc:sldMk cId="0" sldId="295"/>
        </pc:sldMkLst>
      </pc:sldChg>
      <pc:sldChg chg="add del">
        <pc:chgData name="Istenes Anna" userId="680c2be2-22f4-492a-ab2c-2ed553101b71" providerId="ADAL" clId="{BB5D6E9C-8840-4E54-BD44-1E13826BAE13}" dt="2021-11-25T09:35:14.416" v="2"/>
        <pc:sldMkLst>
          <pc:docMk/>
          <pc:sldMk cId="0" sldId="296"/>
        </pc:sldMkLst>
      </pc:sldChg>
      <pc:sldChg chg="add del">
        <pc:chgData name="Istenes Anna" userId="680c2be2-22f4-492a-ab2c-2ed553101b71" providerId="ADAL" clId="{BB5D6E9C-8840-4E54-BD44-1E13826BAE13}" dt="2021-11-25T09:35:14.416" v="2"/>
        <pc:sldMkLst>
          <pc:docMk/>
          <pc:sldMk cId="0" sldId="297"/>
        </pc:sldMkLst>
      </pc:sldChg>
      <pc:sldChg chg="add del">
        <pc:chgData name="Istenes Anna" userId="680c2be2-22f4-492a-ab2c-2ed553101b71" providerId="ADAL" clId="{BB5D6E9C-8840-4E54-BD44-1E13826BAE13}" dt="2021-11-25T09:35:14.416" v="2"/>
        <pc:sldMkLst>
          <pc:docMk/>
          <pc:sldMk cId="0" sldId="298"/>
        </pc:sldMkLst>
      </pc:sldChg>
      <pc:sldChg chg="add del">
        <pc:chgData name="Istenes Anna" userId="680c2be2-22f4-492a-ab2c-2ed553101b71" providerId="ADAL" clId="{BB5D6E9C-8840-4E54-BD44-1E13826BAE13}" dt="2021-11-25T09:35:14.416" v="2"/>
        <pc:sldMkLst>
          <pc:docMk/>
          <pc:sldMk cId="0" sldId="299"/>
        </pc:sldMkLst>
      </pc:sldChg>
      <pc:sldChg chg="add del">
        <pc:chgData name="Istenes Anna" userId="680c2be2-22f4-492a-ab2c-2ed553101b71" providerId="ADAL" clId="{BB5D6E9C-8840-4E54-BD44-1E13826BAE13}" dt="2021-11-25T09:35:14.416" v="2"/>
        <pc:sldMkLst>
          <pc:docMk/>
          <pc:sldMk cId="0" sldId="300"/>
        </pc:sldMkLst>
      </pc:sldChg>
      <pc:sldChg chg="add del">
        <pc:chgData name="Istenes Anna" userId="680c2be2-22f4-492a-ab2c-2ed553101b71" providerId="ADAL" clId="{BB5D6E9C-8840-4E54-BD44-1E13826BAE13}" dt="2021-11-25T09:35:14.416" v="2"/>
        <pc:sldMkLst>
          <pc:docMk/>
          <pc:sldMk cId="0" sldId="301"/>
        </pc:sldMkLst>
      </pc:sldChg>
      <pc:sldChg chg="add del">
        <pc:chgData name="Istenes Anna" userId="680c2be2-22f4-492a-ab2c-2ed553101b71" providerId="ADAL" clId="{BB5D6E9C-8840-4E54-BD44-1E13826BAE13}" dt="2021-11-25T09:35:14.416" v="2"/>
        <pc:sldMkLst>
          <pc:docMk/>
          <pc:sldMk cId="0" sldId="302"/>
        </pc:sldMkLst>
      </pc:sldChg>
      <pc:sldChg chg="add del">
        <pc:chgData name="Istenes Anna" userId="680c2be2-22f4-492a-ab2c-2ed553101b71" providerId="ADAL" clId="{BB5D6E9C-8840-4E54-BD44-1E13826BAE13}" dt="2021-11-25T09:35:14.416" v="2"/>
        <pc:sldMkLst>
          <pc:docMk/>
          <pc:sldMk cId="0" sldId="303"/>
        </pc:sldMkLst>
      </pc:sldChg>
      <pc:sldChg chg="add del">
        <pc:chgData name="Istenes Anna" userId="680c2be2-22f4-492a-ab2c-2ed553101b71" providerId="ADAL" clId="{BB5D6E9C-8840-4E54-BD44-1E13826BAE13}" dt="2021-11-25T09:35:14.416" v="2"/>
        <pc:sldMkLst>
          <pc:docMk/>
          <pc:sldMk cId="0" sldId="304"/>
        </pc:sldMkLst>
      </pc:sldChg>
      <pc:sldChg chg="add del">
        <pc:chgData name="Istenes Anna" userId="680c2be2-22f4-492a-ab2c-2ed553101b71" providerId="ADAL" clId="{BB5D6E9C-8840-4E54-BD44-1E13826BAE13}" dt="2021-11-25T09:35:14.416" v="2"/>
        <pc:sldMkLst>
          <pc:docMk/>
          <pc:sldMk cId="0" sldId="305"/>
        </pc:sldMkLst>
      </pc:sldChg>
      <pc:sldChg chg="add del">
        <pc:chgData name="Istenes Anna" userId="680c2be2-22f4-492a-ab2c-2ed553101b71" providerId="ADAL" clId="{BB5D6E9C-8840-4E54-BD44-1E13826BAE13}" dt="2021-11-25T09:35:14.416" v="2"/>
        <pc:sldMkLst>
          <pc:docMk/>
          <pc:sldMk cId="0" sldId="306"/>
        </pc:sldMkLst>
      </pc:sldChg>
      <pc:sldChg chg="add del">
        <pc:chgData name="Istenes Anna" userId="680c2be2-22f4-492a-ab2c-2ed553101b71" providerId="ADAL" clId="{BB5D6E9C-8840-4E54-BD44-1E13826BAE13}" dt="2021-11-25T09:35:14.416" v="2"/>
        <pc:sldMkLst>
          <pc:docMk/>
          <pc:sldMk cId="0" sldId="307"/>
        </pc:sldMkLst>
      </pc:sldChg>
      <pc:sldChg chg="add del">
        <pc:chgData name="Istenes Anna" userId="680c2be2-22f4-492a-ab2c-2ed553101b71" providerId="ADAL" clId="{BB5D6E9C-8840-4E54-BD44-1E13826BAE13}" dt="2021-11-25T09:35:14.416" v="2"/>
        <pc:sldMkLst>
          <pc:docMk/>
          <pc:sldMk cId="0" sldId="308"/>
        </pc:sldMkLst>
      </pc:sldChg>
      <pc:sldChg chg="add del">
        <pc:chgData name="Istenes Anna" userId="680c2be2-22f4-492a-ab2c-2ed553101b71" providerId="ADAL" clId="{BB5D6E9C-8840-4E54-BD44-1E13826BAE13}" dt="2021-11-25T09:35:14.416" v="2"/>
        <pc:sldMkLst>
          <pc:docMk/>
          <pc:sldMk cId="0" sldId="309"/>
        </pc:sldMkLst>
      </pc:sldChg>
      <pc:sldChg chg="add del">
        <pc:chgData name="Istenes Anna" userId="680c2be2-22f4-492a-ab2c-2ed553101b71" providerId="ADAL" clId="{BB5D6E9C-8840-4E54-BD44-1E13826BAE13}" dt="2021-11-25T09:35:14.416" v="2"/>
        <pc:sldMkLst>
          <pc:docMk/>
          <pc:sldMk cId="0" sldId="310"/>
        </pc:sldMkLst>
      </pc:sldChg>
      <pc:sldChg chg="add del">
        <pc:chgData name="Istenes Anna" userId="680c2be2-22f4-492a-ab2c-2ed553101b71" providerId="ADAL" clId="{BB5D6E9C-8840-4E54-BD44-1E13826BAE13}" dt="2021-11-25T09:35:14.416" v="2"/>
        <pc:sldMkLst>
          <pc:docMk/>
          <pc:sldMk cId="0" sldId="311"/>
        </pc:sldMkLst>
      </pc:sldChg>
      <pc:sldChg chg="add del">
        <pc:chgData name="Istenes Anna" userId="680c2be2-22f4-492a-ab2c-2ed553101b71" providerId="ADAL" clId="{BB5D6E9C-8840-4E54-BD44-1E13826BAE13}" dt="2021-11-25T09:35:14.416" v="2"/>
        <pc:sldMkLst>
          <pc:docMk/>
          <pc:sldMk cId="0" sldId="312"/>
        </pc:sldMkLst>
      </pc:sldChg>
      <pc:sldChg chg="add del">
        <pc:chgData name="Istenes Anna" userId="680c2be2-22f4-492a-ab2c-2ed553101b71" providerId="ADAL" clId="{BB5D6E9C-8840-4E54-BD44-1E13826BAE13}" dt="2021-11-25T09:35:14.416" v="2"/>
        <pc:sldMkLst>
          <pc:docMk/>
          <pc:sldMk cId="0" sldId="313"/>
        </pc:sldMkLst>
      </pc:sldChg>
      <pc:sldChg chg="add del">
        <pc:chgData name="Istenes Anna" userId="680c2be2-22f4-492a-ab2c-2ed553101b71" providerId="ADAL" clId="{BB5D6E9C-8840-4E54-BD44-1E13826BAE13}" dt="2021-11-25T09:35:14.416" v="2"/>
        <pc:sldMkLst>
          <pc:docMk/>
          <pc:sldMk cId="0" sldId="314"/>
        </pc:sldMkLst>
      </pc:sldChg>
      <pc:sldChg chg="add del">
        <pc:chgData name="Istenes Anna" userId="680c2be2-22f4-492a-ab2c-2ed553101b71" providerId="ADAL" clId="{BB5D6E9C-8840-4E54-BD44-1E13826BAE13}" dt="2021-11-25T09:35:14.416" v="2"/>
        <pc:sldMkLst>
          <pc:docMk/>
          <pc:sldMk cId="0" sldId="315"/>
        </pc:sldMkLst>
      </pc:sldChg>
      <pc:sldChg chg="add del">
        <pc:chgData name="Istenes Anna" userId="680c2be2-22f4-492a-ab2c-2ed553101b71" providerId="ADAL" clId="{BB5D6E9C-8840-4E54-BD44-1E13826BAE13}" dt="2021-11-25T09:35:14.416" v="2"/>
        <pc:sldMkLst>
          <pc:docMk/>
          <pc:sldMk cId="0" sldId="316"/>
        </pc:sldMkLst>
      </pc:sldChg>
      <pc:sldChg chg="new del">
        <pc:chgData name="Istenes Anna" userId="680c2be2-22f4-492a-ab2c-2ed553101b71" providerId="ADAL" clId="{BB5D6E9C-8840-4E54-BD44-1E13826BAE13}" dt="2021-11-25T09:37:30.127" v="8" actId="47"/>
        <pc:sldMkLst>
          <pc:docMk/>
          <pc:sldMk cId="1374822615" sldId="317"/>
        </pc:sldMkLst>
      </pc:sldChg>
      <pc:sldChg chg="modSp add mod ord modNotesTx">
        <pc:chgData name="Istenes Anna" userId="680c2be2-22f4-492a-ab2c-2ed553101b71" providerId="ADAL" clId="{BB5D6E9C-8840-4E54-BD44-1E13826BAE13}" dt="2021-11-25T09:37:59.251" v="54" actId="20577"/>
        <pc:sldMkLst>
          <pc:docMk/>
          <pc:sldMk cId="0" sldId="318"/>
        </pc:sldMkLst>
        <pc:spChg chg="mod">
          <ac:chgData name="Istenes Anna" userId="680c2be2-22f4-492a-ab2c-2ed553101b71" providerId="ADAL" clId="{BB5D6E9C-8840-4E54-BD44-1E13826BAE13}" dt="2021-11-25T09:37:41.121" v="32" actId="20577"/>
          <ac:spMkLst>
            <pc:docMk/>
            <pc:sldMk cId="0" sldId="318"/>
            <ac:spMk id="89" creationId="{00000000-0000-0000-0000-000000000000}"/>
          </ac:spMkLst>
        </pc:spChg>
      </pc:sldChg>
    </pc:docChg>
  </pc:docChgLst>
  <pc:docChgLst>
    <pc:chgData name="Vendégfelhasználó" userId="S::urn:spo:anon#206663c49dd22d57bcf6f76d2db779917eb9dfe7571aea4f83536c95487029a9::" providerId="AD" clId="Web-{0983552A-D9CA-BC85-31FA-1B58D0421D2B}"/>
    <pc:docChg chg="">
      <pc:chgData name="Vendégfelhasználó" userId="S::urn:spo:anon#206663c49dd22d57bcf6f76d2db779917eb9dfe7571aea4f83536c95487029a9::" providerId="AD" clId="Web-{0983552A-D9CA-BC85-31FA-1B58D0421D2B}" dt="2021-12-08T15:54:14.914" v="3"/>
      <pc:docMkLst>
        <pc:docMk/>
      </pc:docMkLst>
      <pc:sldChg chg="delCm">
        <pc:chgData name="Vendégfelhasználó" userId="S::urn:spo:anon#206663c49dd22d57bcf6f76d2db779917eb9dfe7571aea4f83536c95487029a9::" providerId="AD" clId="Web-{0983552A-D9CA-BC85-31FA-1B58D0421D2B}" dt="2021-12-08T15:54:14.914" v="3"/>
        <pc:sldMkLst>
          <pc:docMk/>
          <pc:sldMk cId="4232922313" sldId="271"/>
        </pc:sldMkLst>
      </pc:sldChg>
      <pc:sldChg chg="delCm">
        <pc:chgData name="Vendégfelhasználó" userId="S::urn:spo:anon#206663c49dd22d57bcf6f76d2db779917eb9dfe7571aea4f83536c95487029a9::" providerId="AD" clId="Web-{0983552A-D9CA-BC85-31FA-1B58D0421D2B}" dt="2021-12-08T15:51:52.239" v="0"/>
        <pc:sldMkLst>
          <pc:docMk/>
          <pc:sldMk cId="0" sldId="281"/>
        </pc:sldMkLst>
      </pc:sldChg>
      <pc:sldChg chg="delCm">
        <pc:chgData name="Vendégfelhasználó" userId="S::urn:spo:anon#206663c49dd22d57bcf6f76d2db779917eb9dfe7571aea4f83536c95487029a9::" providerId="AD" clId="Web-{0983552A-D9CA-BC85-31FA-1B58D0421D2B}" dt="2021-12-08T15:52:28.083" v="1"/>
        <pc:sldMkLst>
          <pc:docMk/>
          <pc:sldMk cId="0" sldId="288"/>
        </pc:sldMkLst>
      </pc:sldChg>
      <pc:sldChg chg="delCm">
        <pc:chgData name="Vendégfelhasználó" userId="S::urn:spo:anon#206663c49dd22d57bcf6f76d2db779917eb9dfe7571aea4f83536c95487029a9::" providerId="AD" clId="Web-{0983552A-D9CA-BC85-31FA-1B58D0421D2B}" dt="2021-12-08T15:53:22.444" v="2"/>
        <pc:sldMkLst>
          <pc:docMk/>
          <pc:sldMk cId="0"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u-H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95340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ootprintcalculator.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gVHi5qmnfD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youtube.com/watch?v=afMAHKVcQMQ"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youtube.com/watch?v=G-BWuDhWdVM"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i="1" dirty="0"/>
              <a:t>Informatio</a:t>
            </a:r>
            <a:r>
              <a:rPr lang="hu-HU" i="1" baseline="0" dirty="0"/>
              <a:t>n in italic is for </a:t>
            </a:r>
            <a:r>
              <a:rPr lang="hu-HU" i="1" baseline="0" dirty="0" err="1"/>
              <a:t>only</a:t>
            </a:r>
            <a:r>
              <a:rPr lang="hu-HU" i="1" baseline="0" dirty="0"/>
              <a:t> </a:t>
            </a:r>
            <a:r>
              <a:rPr lang="hu-HU" i="1" baseline="0" dirty="0" err="1"/>
              <a:t>presenters</a:t>
            </a:r>
            <a:r>
              <a:rPr lang="hu-HU" i="1" baseline="0" dirty="0"/>
              <a:t>.</a:t>
            </a:r>
            <a:endParaRPr dirty="0"/>
          </a:p>
          <a:p>
            <a:pPr marL="0" lvl="0" indent="0" algn="l" rtl="0">
              <a:spcBef>
                <a:spcPts val="0"/>
              </a:spcBef>
              <a:spcAft>
                <a:spcPts val="0"/>
              </a:spcAft>
              <a:buNone/>
            </a:pPr>
            <a:r>
              <a:rPr lang="hu-HU" i="0" dirty="0"/>
              <a:t>Information</a:t>
            </a:r>
            <a:r>
              <a:rPr lang="hu-HU" i="0" baseline="0" dirty="0"/>
              <a:t> in n</a:t>
            </a:r>
            <a:r>
              <a:rPr lang="hu-HU" i="0" dirty="0"/>
              <a:t>ormal font is worth telling</a:t>
            </a:r>
            <a:r>
              <a:rPr lang="hu-HU" i="0" baseline="0" dirty="0"/>
              <a:t> at the slides.</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dirty="0"/>
              <a:t>Who knows what the Overshoot Day is? Who knows when it is this year?</a:t>
            </a:r>
            <a:endParaRPr lang="hu-HU" dirty="0"/>
          </a:p>
          <a:p>
            <a:pPr marL="0" lvl="0" indent="0" algn="l" rtl="0">
              <a:lnSpc>
                <a:spcPct val="90000"/>
              </a:lnSpc>
              <a:spcBef>
                <a:spcPts val="1000"/>
              </a:spcBef>
              <a:spcAft>
                <a:spcPts val="0"/>
              </a:spcAft>
              <a:buNone/>
            </a:pPr>
            <a:endParaRPr lang="hu-HU" dirty="0"/>
          </a:p>
          <a:p>
            <a:pPr marL="0" lvl="0" indent="0" algn="l" rtl="0">
              <a:lnSpc>
                <a:spcPct val="90000"/>
              </a:lnSpc>
              <a:spcBef>
                <a:spcPts val="1000"/>
              </a:spcBef>
              <a:spcAft>
                <a:spcPts val="0"/>
              </a:spcAft>
              <a:buNone/>
            </a:pPr>
            <a:r>
              <a:rPr lang="en-US" dirty="0"/>
              <a:t>An international organization called the Global Footprint Network (GFN) calculates year after year when there is the Overshoot Day - comparing the Earth’s </a:t>
            </a:r>
            <a:r>
              <a:rPr lang="en-US" dirty="0" err="1"/>
              <a:t>biocapacity</a:t>
            </a:r>
            <a:r>
              <a:rPr lang="en-US" dirty="0"/>
              <a:t> for a given year with humanity’s ecological footprint, thus determining when and on what day we will deplete the resources available for a year.</a:t>
            </a:r>
            <a:endParaRPr lang="hu-HU" dirty="0"/>
          </a:p>
          <a:p>
            <a:pPr marL="0" lvl="0" indent="0" algn="l" rtl="0">
              <a:lnSpc>
                <a:spcPct val="90000"/>
              </a:lnSpc>
              <a:spcBef>
                <a:spcPts val="1000"/>
              </a:spcBef>
              <a:spcAft>
                <a:spcPts val="0"/>
              </a:spcAft>
              <a:buNone/>
            </a:pPr>
            <a:r>
              <a:rPr lang="en-US" dirty="0"/>
              <a:t>The following areas and activities cause overconsumption:</a:t>
            </a:r>
            <a:endParaRPr lang="hu-HU" dirty="0"/>
          </a:p>
          <a:p>
            <a:pPr marL="0" lvl="0" indent="0" algn="l" rtl="0">
              <a:lnSpc>
                <a:spcPct val="90000"/>
              </a:lnSpc>
              <a:spcBef>
                <a:spcPts val="1000"/>
              </a:spcBef>
              <a:spcAft>
                <a:spcPts val="0"/>
              </a:spcAft>
              <a:buNone/>
            </a:pPr>
            <a:endParaRPr lang="hu-HU" dirty="0"/>
          </a:p>
          <a:p>
            <a:pPr marL="0" lvl="0" indent="0" algn="l" rtl="0">
              <a:lnSpc>
                <a:spcPct val="90000"/>
              </a:lnSpc>
              <a:spcBef>
                <a:spcPts val="1000"/>
              </a:spcBef>
              <a:spcAft>
                <a:spcPts val="0"/>
              </a:spcAft>
              <a:buNone/>
            </a:pPr>
            <a:r>
              <a:rPr lang="en-US" dirty="0"/>
              <a:t>FISHERIES: food from the seas and rivers</a:t>
            </a:r>
            <a:endParaRPr lang="hu-HU" dirty="0"/>
          </a:p>
          <a:p>
            <a:pPr marL="0" lvl="0" indent="0" algn="l" rtl="0">
              <a:lnSpc>
                <a:spcPct val="90000"/>
              </a:lnSpc>
              <a:spcBef>
                <a:spcPts val="1000"/>
              </a:spcBef>
              <a:spcAft>
                <a:spcPts val="0"/>
              </a:spcAft>
              <a:buNone/>
            </a:pPr>
            <a:r>
              <a:rPr lang="en-US" dirty="0"/>
              <a:t>GRAZING AREA meat, dairy, leather, wool</a:t>
            </a:r>
            <a:endParaRPr lang="hu-HU" dirty="0"/>
          </a:p>
          <a:p>
            <a:pPr marL="0" lvl="0" indent="0" algn="l" rtl="0">
              <a:lnSpc>
                <a:spcPct val="90000"/>
              </a:lnSpc>
              <a:spcBef>
                <a:spcPts val="1000"/>
              </a:spcBef>
              <a:spcAft>
                <a:spcPts val="0"/>
              </a:spcAft>
              <a:buNone/>
            </a:pPr>
            <a:r>
              <a:rPr lang="en-US" dirty="0"/>
              <a:t>FOSSIL FUELS MANUFACTURE, TRANSPORT, HEATING, COOLING ETC ...FOREST USE felling: construction, furniture, paper, firewood</a:t>
            </a:r>
            <a:endParaRPr lang="hu-HU" dirty="0"/>
          </a:p>
          <a:p>
            <a:pPr marL="0" lvl="0" indent="0" algn="l" rtl="0">
              <a:lnSpc>
                <a:spcPct val="90000"/>
              </a:lnSpc>
              <a:spcBef>
                <a:spcPts val="1000"/>
              </a:spcBef>
              <a:spcAft>
                <a:spcPts val="0"/>
              </a:spcAft>
              <a:buNone/>
            </a:pPr>
            <a:r>
              <a:rPr lang="en-US" dirty="0"/>
              <a:t>PRODUCTION AREA: food, feed, biofuel, textiles</a:t>
            </a:r>
            <a:endParaRPr lang="hu-HU" dirty="0"/>
          </a:p>
          <a:p>
            <a:pPr marL="0" lvl="0" indent="0" algn="l" rtl="0">
              <a:lnSpc>
                <a:spcPct val="90000"/>
              </a:lnSpc>
              <a:spcBef>
                <a:spcPts val="1000"/>
              </a:spcBef>
              <a:spcAft>
                <a:spcPts val="0"/>
              </a:spcAft>
              <a:buNone/>
            </a:pPr>
            <a:r>
              <a:rPr lang="en-US" dirty="0"/>
              <a:t>BUILT-IN AREA: houses, roads, infrastructure, power plants</a:t>
            </a:r>
            <a:endParaRPr lang="hu-HU" dirty="0"/>
          </a:p>
          <a:p>
            <a:pPr marL="0" lvl="0" indent="0" algn="l" rtl="0">
              <a:lnSpc>
                <a:spcPct val="90000"/>
              </a:lnSpc>
              <a:spcBef>
                <a:spcPts val="1000"/>
              </a:spcBef>
              <a:spcAft>
                <a:spcPts val="0"/>
              </a:spcAft>
              <a:buNone/>
            </a:pPr>
            <a:endParaRPr lang="hu-HU" dirty="0"/>
          </a:p>
          <a:p>
            <a:pPr marL="0" lvl="0" indent="0" algn="l" rtl="0">
              <a:lnSpc>
                <a:spcPct val="90000"/>
              </a:lnSpc>
              <a:spcBef>
                <a:spcPts val="1000"/>
              </a:spcBef>
              <a:spcAft>
                <a:spcPts val="0"/>
              </a:spcAft>
              <a:buNone/>
            </a:pPr>
            <a:r>
              <a:rPr lang="en-US" dirty="0"/>
              <a:t>The Overshoot Day fell on 29th July 2019 and on 22nd August 2020, as a result of the reduction in exploitation</a:t>
            </a:r>
            <a:r>
              <a:rPr lang="hu-HU" dirty="0"/>
              <a:t> of the </a:t>
            </a:r>
            <a:r>
              <a:rPr lang="en-US" dirty="0"/>
              <a:t>environment</a:t>
            </a:r>
            <a:r>
              <a:rPr lang="hu-HU" baseline="0" dirty="0"/>
              <a:t> </a:t>
            </a:r>
            <a:r>
              <a:rPr lang="en-US" dirty="0"/>
              <a:t>by the COVID-19 epidemic. So the coronavirus meant more load and consumption for the Earth for more than 3 weeks.</a:t>
            </a:r>
            <a:endParaRPr lang="hu-HU" dirty="0"/>
          </a:p>
          <a:p>
            <a:pPr marL="0" lvl="0" indent="0" algn="l" rtl="0">
              <a:lnSpc>
                <a:spcPct val="90000"/>
              </a:lnSpc>
              <a:spcBef>
                <a:spcPts val="1000"/>
              </a:spcBef>
              <a:spcAft>
                <a:spcPts val="0"/>
              </a:spcAft>
              <a:buNone/>
            </a:pPr>
            <a:r>
              <a:rPr lang="en-US" dirty="0"/>
              <a:t>In 2021, unfortunately, we experienced a downturn, again reaching the Overshoot Day on 29th July. If we abandoned the carbon-based energy economy, we could delay it with 93 days and reduced food waste with another 13 days. If we improved the results by 5 days every year, by 2050 humanity would not be in deficit.</a:t>
            </a:r>
            <a:endParaRPr lang="hu-HU" dirty="0"/>
          </a:p>
          <a:p>
            <a:pPr marL="0" lvl="0" indent="0" algn="l" rtl="0">
              <a:lnSpc>
                <a:spcPct val="90000"/>
              </a:lnSpc>
              <a:spcBef>
                <a:spcPts val="1000"/>
              </a:spcBef>
              <a:spcAft>
                <a:spcPts val="0"/>
              </a:spcAft>
              <a:buNone/>
            </a:pPr>
            <a:endParaRPr lang="hu-HU" dirty="0"/>
          </a:p>
          <a:p>
            <a:pPr marL="0" lvl="0" indent="0" algn="l" rtl="0">
              <a:lnSpc>
                <a:spcPct val="90000"/>
              </a:lnSpc>
              <a:spcBef>
                <a:spcPts val="1000"/>
              </a:spcBef>
              <a:spcAft>
                <a:spcPts val="0"/>
              </a:spcAft>
              <a:buNone/>
            </a:pPr>
            <a:r>
              <a:rPr lang="en-US" dirty="0"/>
              <a:t>Calculate your footprint</a:t>
            </a:r>
            <a:r>
              <a:rPr lang="hu-HU" b="1" dirty="0"/>
              <a:t>: </a:t>
            </a:r>
            <a:r>
              <a:rPr lang="hu-HU" b="1" u="sng" dirty="0">
                <a:solidFill>
                  <a:schemeClr val="hlink"/>
                </a:solidFill>
                <a:hlinkClick r:id="rId3"/>
              </a:rPr>
              <a:t>www.footprintcalculator.org</a:t>
            </a:r>
            <a:endParaRPr b="1" dirty="0"/>
          </a:p>
          <a:p>
            <a:pPr marL="0" lvl="0" indent="0" algn="l" rtl="0">
              <a:spcBef>
                <a:spcPts val="0"/>
              </a:spcBef>
              <a:spcAft>
                <a:spcPts val="0"/>
              </a:spcAft>
              <a:buNone/>
            </a:pPr>
            <a:endParaRPr b="1" dirty="0"/>
          </a:p>
        </p:txBody>
      </p:sp>
      <p:sp>
        <p:nvSpPr>
          <p:cNvPr id="158" name="Google Shape;15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pPr>
            <a:r>
              <a:rPr lang="en-US" dirty="0"/>
              <a:t>2015</a:t>
            </a:r>
            <a:endParaRPr lang="hu-HU" dirty="0"/>
          </a:p>
          <a:p>
            <a:pPr marL="0" lvl="0" indent="0" algn="l" rtl="0">
              <a:lnSpc>
                <a:spcPct val="90000"/>
              </a:lnSpc>
              <a:spcBef>
                <a:spcPts val="0"/>
              </a:spcBef>
              <a:spcAft>
                <a:spcPts val="0"/>
              </a:spcAft>
              <a:buClr>
                <a:schemeClr val="dk1"/>
              </a:buClr>
              <a:buSzPts val="1200"/>
            </a:pPr>
            <a:r>
              <a:rPr lang="en-US" dirty="0"/>
              <a:t>There have also been 3 milestones this year, which are finally bringing  positive changes in the development of environmental </a:t>
            </a:r>
            <a:r>
              <a:rPr lang="en-US" dirty="0" err="1"/>
              <a:t>awarenes</a:t>
            </a:r>
            <a:r>
              <a:rPr lang="hu-HU" dirty="0"/>
              <a:t>s.</a:t>
            </a:r>
            <a:endParaRPr dirty="0"/>
          </a:p>
        </p:txBody>
      </p:sp>
      <p:sp>
        <p:nvSpPr>
          <p:cNvPr id="172" name="Google Shape;17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In Paris, the countries agreed as follows:</a:t>
            </a:r>
            <a:endParaRPr lang="hu-HU" dirty="0"/>
          </a:p>
          <a:p>
            <a:pPr marL="171450" indent="-171450">
              <a:buFont typeface="Arial" pitchFamily="34" charset="0"/>
              <a:buChar char="•"/>
            </a:pPr>
            <a:r>
              <a:rPr lang="en-US" dirty="0"/>
              <a:t>Keeping global average temperature rises below 2 ° C regarding to the pre-industrial levels and then continuing to keep global temperature rises below 1.5 ° C regarding to the pre-industrial levels, recognizing that this will significantly reduce the risks and impacts of climate change;</a:t>
            </a:r>
            <a:endParaRPr lang="hu-HU" dirty="0"/>
          </a:p>
          <a:p>
            <a:pPr marL="171450" indent="-171450">
              <a:buFont typeface="Arial" pitchFamily="34" charset="0"/>
              <a:buChar char="•"/>
            </a:pPr>
            <a:r>
              <a:rPr lang="en-US" dirty="0"/>
              <a:t>Enhancing the capacity of adapting to the adverse effects of climate change, resilience to climate change, and promoting development with low greenhouse gas emissions while these processes do not threaten food production;</a:t>
            </a:r>
            <a:endParaRPr lang="hu-HU" dirty="0"/>
          </a:p>
          <a:p>
            <a:pPr marL="171450" indent="-171450">
              <a:buFont typeface="Arial" pitchFamily="34" charset="0"/>
              <a:buChar char="•"/>
            </a:pPr>
            <a:r>
              <a:rPr lang="en-US" dirty="0"/>
              <a:t> Making cash flows consistent to move towards low-carbon and climate-resilient development opportunities.</a:t>
            </a:r>
            <a:endParaRPr dirty="0"/>
          </a:p>
        </p:txBody>
      </p:sp>
      <p:sp>
        <p:nvSpPr>
          <p:cNvPr id="182" name="Google Shape;18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en-US" sz="1200" b="0" i="0" u="none" strike="noStrike" cap="none" dirty="0">
                <a:solidFill>
                  <a:schemeClr val="dk1"/>
                </a:solidFill>
                <a:effectLst/>
                <a:latin typeface="Calibri"/>
                <a:ea typeface="Calibri"/>
                <a:cs typeface="Calibri"/>
                <a:sym typeface="Calibri"/>
              </a:rPr>
              <a:t>In order to live a sustainable life worldwide, the UN has compiled a list of exactly what goals we need to achieve, these are the so-called SDGs, the Sustainability Goals.</a:t>
            </a:r>
            <a:endParaRPr lang="hu-HU" sz="1200" b="0" i="0" u="none" strike="noStrike" cap="none" dirty="0">
              <a:solidFill>
                <a:schemeClr val="dk1"/>
              </a:solidFill>
              <a:effectLst/>
              <a:latin typeface="Calibri"/>
              <a:ea typeface="Calibri"/>
              <a:cs typeface="Calibri"/>
              <a:sym typeface="Calibri"/>
            </a:endParaRPr>
          </a:p>
          <a:p>
            <a:pPr rtl="0"/>
            <a:r>
              <a:rPr lang="en-US" sz="1200" b="0" i="0" u="none" strike="noStrike" cap="none" dirty="0">
                <a:solidFill>
                  <a:schemeClr val="dk1"/>
                </a:solidFill>
                <a:effectLst/>
                <a:latin typeface="Calibri"/>
                <a:ea typeface="Calibri"/>
                <a:cs typeface="Calibri"/>
                <a:sym typeface="Calibri"/>
              </a:rPr>
              <a:t>These goals help to see what measures can be taken in each area to improve, reduce human exposure to the environment and how we can move towards a more</a:t>
            </a:r>
            <a:endParaRPr lang="hu-HU" sz="1200" b="0" i="0" u="none" strike="noStrike" cap="none" dirty="0">
              <a:solidFill>
                <a:schemeClr val="dk1"/>
              </a:solidFill>
              <a:effectLst/>
              <a:latin typeface="Calibri"/>
              <a:ea typeface="Calibri"/>
              <a:cs typeface="Calibri"/>
              <a:sym typeface="Calibri"/>
            </a:endParaRPr>
          </a:p>
          <a:p>
            <a:pPr rtl="0"/>
            <a:r>
              <a:rPr lang="en-US" sz="1200" b="0" i="0" u="none" strike="noStrike" cap="none" dirty="0">
                <a:solidFill>
                  <a:schemeClr val="dk1"/>
                </a:solidFill>
                <a:effectLst/>
                <a:latin typeface="Calibri"/>
                <a:ea typeface="Calibri"/>
                <a:cs typeface="Calibri"/>
                <a:sym typeface="Calibri"/>
              </a:rPr>
              <a:t>sustainable way of life.</a:t>
            </a:r>
            <a:endParaRPr lang="hu-HU" sz="1200" b="0" i="0" u="none" strike="noStrike" cap="none" dirty="0">
              <a:solidFill>
                <a:schemeClr val="dk1"/>
              </a:solidFill>
              <a:effectLst/>
              <a:latin typeface="Calibri"/>
              <a:ea typeface="Calibri"/>
              <a:cs typeface="Calibri"/>
              <a:sym typeface="Calibri"/>
            </a:endParaRPr>
          </a:p>
          <a:p>
            <a:pPr rtl="0"/>
            <a:endParaRPr lang="hu-HU" sz="1200" b="0" i="0" u="none" strike="noStrike" cap="none" dirty="0">
              <a:solidFill>
                <a:schemeClr val="dk1"/>
              </a:solidFill>
              <a:effectLst/>
              <a:latin typeface="Calibri"/>
              <a:ea typeface="Calibri"/>
              <a:cs typeface="Calibri"/>
              <a:sym typeface="Calibri"/>
            </a:endParaRPr>
          </a:p>
          <a:p>
            <a:pPr rtl="0"/>
            <a:r>
              <a:rPr lang="hu-HU" sz="1200" b="0" i="0" u="none" strike="noStrike" cap="none" dirty="0">
                <a:solidFill>
                  <a:schemeClr val="dk1"/>
                </a:solidFill>
                <a:effectLst/>
                <a:latin typeface="Calibri"/>
                <a:ea typeface="Calibri"/>
                <a:cs typeface="Calibri"/>
                <a:sym typeface="Calibri"/>
              </a:rPr>
              <a:t>Goals:</a:t>
            </a:r>
            <a:r>
              <a:rPr lang="hu-HU" sz="1200" b="0" i="0" u="none" strike="noStrike" cap="none" baseline="0" dirty="0">
                <a:solidFill>
                  <a:schemeClr val="dk1"/>
                </a:solidFill>
                <a:effectLst/>
                <a:latin typeface="Calibri"/>
                <a:ea typeface="Calibri"/>
                <a:cs typeface="Calibri"/>
                <a:sym typeface="Calibri"/>
              </a:rPr>
              <a:t> No poverty, Zero hunger, Good health and well-being, quality education, gender equality, clean water and sanitation, affordable and clean energy, decent work and econom growth, industry, innovation and infrastucture, reduced inequalities, sustainable cities and communities, responsibel consumption and production, climate action, life below water, life on land, peace, justice and strong instituions, partnership for the goals.</a:t>
            </a:r>
            <a:endParaRPr lang="hu-HU" sz="1200" b="0" i="0" u="none" strike="noStrike" cap="none" dirty="0">
              <a:solidFill>
                <a:schemeClr val="dk1"/>
              </a:solidFill>
              <a:effectLst/>
              <a:latin typeface="Calibri"/>
              <a:ea typeface="Calibri"/>
              <a:cs typeface="Calibri"/>
              <a:sym typeface="Calibri"/>
            </a:endParaRPr>
          </a:p>
        </p:txBody>
      </p:sp>
      <p:sp>
        <p:nvSpPr>
          <p:cNvPr id="189" name="Google Shape;18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dirty="0"/>
              <a:t>The deal is the following: </a:t>
            </a:r>
            <a:endParaRPr dirty="0"/>
          </a:p>
          <a:p>
            <a:pPr marL="171450" lvl="0" indent="-171450" algn="l" rtl="0">
              <a:spcBef>
                <a:spcPts val="0"/>
              </a:spcBef>
              <a:spcAft>
                <a:spcPts val="0"/>
              </a:spcAft>
              <a:buClr>
                <a:schemeClr val="dk1"/>
              </a:buClr>
              <a:buSzPts val="1200"/>
              <a:buFont typeface="Arial"/>
              <a:buChar char="•"/>
            </a:pPr>
            <a:r>
              <a:rPr lang="en-US" sz="1200" b="0" i="1" u="none" strike="noStrike" cap="none" dirty="0">
                <a:solidFill>
                  <a:schemeClr val="dk1"/>
                </a:solidFill>
                <a:effectLst/>
                <a:latin typeface="Calibri"/>
                <a:cs typeface="Calibri"/>
                <a:sym typeface="Calibri"/>
              </a:rPr>
              <a:t>reduce greenhouse gas emissions to  net. zero by 2050;</a:t>
            </a:r>
            <a:endParaRPr lang="hu-HU" sz="1200" b="0" i="1" u="none" strike="noStrike" cap="none" dirty="0">
              <a:solidFill>
                <a:schemeClr val="dk1"/>
              </a:solidFill>
              <a:effectLst/>
              <a:latin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1" u="none" strike="noStrike" cap="none" dirty="0">
                <a:solidFill>
                  <a:schemeClr val="dk1"/>
                </a:solidFill>
                <a:effectLst/>
                <a:latin typeface="Calibri"/>
                <a:cs typeface="Calibri"/>
                <a:sym typeface="Calibri"/>
              </a:rPr>
              <a:t>economic growth should be independent of resource use;</a:t>
            </a:r>
            <a:endParaRPr lang="hu-HU" sz="1200" b="0" i="1" u="none" strike="noStrike" cap="none" dirty="0">
              <a:solidFill>
                <a:schemeClr val="dk1"/>
              </a:solidFill>
              <a:effectLst/>
              <a:latin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1" u="none" strike="noStrike" cap="none" dirty="0">
                <a:solidFill>
                  <a:schemeClr val="dk1"/>
                </a:solidFill>
                <a:effectLst/>
                <a:latin typeface="Calibri"/>
                <a:cs typeface="Calibri"/>
                <a:sym typeface="Calibri"/>
              </a:rPr>
              <a:t>neither individuals nor regions should be the losers in the transformation</a:t>
            </a:r>
            <a:r>
              <a:rPr lang="hu-HU" sz="1200" b="0" i="1" u="none" strike="noStrike" cap="none" dirty="0">
                <a:solidFill>
                  <a:schemeClr val="dk1"/>
                </a:solidFill>
                <a:effectLst/>
                <a:latin typeface="Calibri"/>
                <a:cs typeface="Calibri"/>
                <a:sym typeface="Calibri"/>
              </a:rPr>
              <a:t>;</a:t>
            </a:r>
          </a:p>
          <a:p>
            <a:pPr marL="171450" lvl="0" indent="-171450" algn="l" rtl="0">
              <a:spcBef>
                <a:spcPts val="0"/>
              </a:spcBef>
              <a:spcAft>
                <a:spcPts val="0"/>
              </a:spcAft>
              <a:buClr>
                <a:schemeClr val="dk1"/>
              </a:buClr>
              <a:buSzPts val="1200"/>
              <a:buFont typeface="Arial"/>
              <a:buChar char="•"/>
            </a:pPr>
            <a:r>
              <a:rPr lang="hu-HU" sz="1200" b="0" i="1" u="none" strike="noStrike" cap="none" dirty="0">
                <a:solidFill>
                  <a:schemeClr val="dk1"/>
                </a:solidFill>
                <a:effectLst/>
                <a:latin typeface="Calibri"/>
                <a:cs typeface="Calibri"/>
                <a:sym typeface="Calibri"/>
              </a:rPr>
              <a:t>a</a:t>
            </a:r>
            <a:r>
              <a:rPr lang="en-US" sz="1200" b="0" i="1" u="none" strike="noStrike" cap="none" dirty="0">
                <a:solidFill>
                  <a:schemeClr val="dk1"/>
                </a:solidFill>
                <a:effectLst/>
                <a:latin typeface="Calibri"/>
                <a:cs typeface="Calibri"/>
                <a:sym typeface="Calibri"/>
              </a:rPr>
              <a:t>n action plan for circular economy has been made</a:t>
            </a:r>
            <a:r>
              <a:rPr lang="hu-HU" sz="1200" b="0" i="1" u="none" strike="noStrike" cap="none" dirty="0">
                <a:solidFill>
                  <a:schemeClr val="dk1"/>
                </a:solidFill>
                <a:effectLst/>
                <a:latin typeface="Calibri"/>
                <a:cs typeface="Calibri"/>
                <a:sym typeface="Calibri"/>
              </a:rPr>
              <a:t>.</a:t>
            </a:r>
          </a:p>
          <a:p>
            <a:pPr marL="0" lvl="0" indent="0" algn="l" rtl="0">
              <a:spcBef>
                <a:spcPts val="0"/>
              </a:spcBef>
              <a:spcAft>
                <a:spcPts val="0"/>
              </a:spcAft>
              <a:buNone/>
            </a:pPr>
            <a:r>
              <a:rPr lang="hu-HU" dirty="0"/>
              <a:t> </a:t>
            </a:r>
            <a:endParaRPr dirty="0"/>
          </a:p>
          <a:p>
            <a:pPr marL="0" lvl="0" indent="0" algn="l" rtl="0">
              <a:spcBef>
                <a:spcPts val="0"/>
              </a:spcBef>
              <a:spcAft>
                <a:spcPts val="0"/>
              </a:spcAft>
              <a:buNone/>
            </a:pPr>
            <a:r>
              <a:rPr lang="en-US" dirty="0"/>
              <a:t>Advantages of the agreement:</a:t>
            </a:r>
            <a:endParaRPr lang="hu-HU" dirty="0"/>
          </a:p>
          <a:p>
            <a:pPr marL="0" lvl="0" indent="0" algn="l" rtl="0">
              <a:spcBef>
                <a:spcPts val="0"/>
              </a:spcBef>
              <a:spcAft>
                <a:spcPts val="0"/>
              </a:spcAft>
              <a:buNone/>
            </a:pPr>
            <a:r>
              <a:rPr lang="en-US" dirty="0"/>
              <a:t>Fresh air, clean water, healthy soil, biodiversity</a:t>
            </a:r>
            <a:endParaRPr lang="hu-HU" dirty="0"/>
          </a:p>
          <a:p>
            <a:pPr marL="0" lvl="0" indent="0" algn="l" rtl="0">
              <a:spcBef>
                <a:spcPts val="0"/>
              </a:spcBef>
              <a:spcAft>
                <a:spcPts val="0"/>
              </a:spcAft>
              <a:buNone/>
            </a:pPr>
            <a:r>
              <a:rPr lang="en-US" dirty="0"/>
              <a:t>Modernized, energy efficient buildings</a:t>
            </a:r>
            <a:endParaRPr lang="hu-HU" dirty="0"/>
          </a:p>
          <a:p>
            <a:pPr marL="0" lvl="0" indent="0" algn="l" rtl="0">
              <a:spcBef>
                <a:spcPts val="0"/>
              </a:spcBef>
              <a:spcAft>
                <a:spcPts val="0"/>
              </a:spcAft>
              <a:buNone/>
            </a:pPr>
            <a:r>
              <a:rPr lang="en-US" dirty="0"/>
              <a:t>Healthy and affordable food</a:t>
            </a:r>
            <a:endParaRPr lang="hu-HU" dirty="0"/>
          </a:p>
          <a:p>
            <a:pPr marL="0" lvl="0" indent="0" algn="l" rtl="0">
              <a:spcBef>
                <a:spcPts val="0"/>
              </a:spcBef>
              <a:spcAft>
                <a:spcPts val="0"/>
              </a:spcAft>
              <a:buNone/>
            </a:pPr>
            <a:r>
              <a:rPr lang="en-US" dirty="0"/>
              <a:t>Better public transport</a:t>
            </a:r>
            <a:endParaRPr lang="hu-HU" dirty="0"/>
          </a:p>
          <a:p>
            <a:pPr marL="0" lvl="0" indent="0" algn="l" rtl="0">
              <a:spcBef>
                <a:spcPts val="0"/>
              </a:spcBef>
              <a:spcAft>
                <a:spcPts val="0"/>
              </a:spcAft>
              <a:buNone/>
            </a:pPr>
            <a:r>
              <a:rPr lang="en-US" dirty="0"/>
              <a:t>Cleaner energy and clean, cutting-edge, innovative technologies</a:t>
            </a:r>
            <a:endParaRPr lang="hu-HU" dirty="0"/>
          </a:p>
          <a:p>
            <a:pPr marL="0" lvl="0" indent="0" algn="l" rtl="0">
              <a:spcBef>
                <a:spcPts val="0"/>
              </a:spcBef>
              <a:spcAft>
                <a:spcPts val="0"/>
              </a:spcAft>
              <a:buNone/>
            </a:pPr>
            <a:r>
              <a:rPr lang="en-US" dirty="0"/>
              <a:t>Longer lasting, repairable, and recyclable products</a:t>
            </a:r>
            <a:endParaRPr lang="hu-HU" dirty="0"/>
          </a:p>
          <a:p>
            <a:pPr marL="0" lvl="0" indent="0" algn="l" rtl="0">
              <a:spcBef>
                <a:spcPts val="0"/>
              </a:spcBef>
              <a:spcAft>
                <a:spcPts val="0"/>
              </a:spcAft>
              <a:buNone/>
            </a:pPr>
            <a:r>
              <a:rPr lang="en-US" dirty="0"/>
              <a:t>Durable jobs and skills development </a:t>
            </a:r>
            <a:endParaRPr lang="hu-HU" dirty="0"/>
          </a:p>
          <a:p>
            <a:pPr marL="0" lvl="0" indent="0" algn="l" rtl="0">
              <a:spcBef>
                <a:spcPts val="0"/>
              </a:spcBef>
              <a:spcAft>
                <a:spcPts val="0"/>
              </a:spcAft>
              <a:buNone/>
            </a:pPr>
            <a:r>
              <a:rPr lang="en-US" dirty="0"/>
              <a:t>Globally competitive and resilient industry</a:t>
            </a:r>
            <a:endParaRPr b="1" dirty="0"/>
          </a:p>
        </p:txBody>
      </p:sp>
      <p:sp>
        <p:nvSpPr>
          <p:cNvPr id="196" name="Google Shape;19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The cycles that exist in nature (such as the water, organic matter or soil cycle) do not produce unnecessary substances or by-products. </a:t>
            </a:r>
            <a:r>
              <a:rPr lang="hu-HU" dirty="0"/>
              <a:t>The </a:t>
            </a:r>
            <a:r>
              <a:rPr lang="en-US" dirty="0"/>
              <a:t>emitted material or by-product of one living organism is the food and energy source of the other living being. This system has evolved over millions of years and has been working perfectly to this day. This cycle, this metabolism, is a perfectly closed, circular system that we want to copy and transpose into the economic processes of our world. The main parts in the system are producers, consumers and decomposers known from the food web. </a:t>
            </a:r>
            <a:endParaRPr lang="hu-HU" dirty="0"/>
          </a:p>
          <a:p>
            <a:pPr marL="0" marR="0" lvl="0" indent="0" algn="l" rtl="0">
              <a:lnSpc>
                <a:spcPct val="100000"/>
              </a:lnSpc>
              <a:spcBef>
                <a:spcPts val="0"/>
              </a:spcBef>
              <a:spcAft>
                <a:spcPts val="0"/>
              </a:spcAft>
              <a:buClr>
                <a:schemeClr val="dk1"/>
              </a:buClr>
              <a:buSzPts val="1200"/>
              <a:buFont typeface="Calibri"/>
              <a:buNone/>
            </a:pPr>
            <a:r>
              <a:rPr lang="en-US" dirty="0"/>
              <a:t>They ensure the circulation of materials.</a:t>
            </a:r>
            <a:endParaRPr lang="hu-HU" dirty="0"/>
          </a:p>
          <a:p>
            <a:pPr marL="0" marR="0" lvl="0" indent="0" algn="l" rtl="0">
              <a:lnSpc>
                <a:spcPct val="100000"/>
              </a:lnSpc>
              <a:spcBef>
                <a:spcPts val="0"/>
              </a:spcBef>
              <a:spcAft>
                <a:spcPts val="0"/>
              </a:spcAft>
              <a:buClr>
                <a:schemeClr val="dk1"/>
              </a:buClr>
              <a:buSzPts val="1200"/>
              <a:buFont typeface="Calibri"/>
              <a:buNone/>
            </a:pPr>
            <a:r>
              <a:rPr lang="en-US" dirty="0"/>
              <a:t>This is what man tries to copy: </a:t>
            </a:r>
            <a:r>
              <a:rPr lang="en-US" dirty="0" err="1"/>
              <a:t>biomimicry</a:t>
            </a:r>
            <a:r>
              <a:rPr lang="en-US" dirty="0"/>
              <a:t>, cradle to cradle, circular economy…</a:t>
            </a:r>
            <a:endParaRPr dirty="0"/>
          </a:p>
        </p:txBody>
      </p:sp>
      <p:sp>
        <p:nvSpPr>
          <p:cNvPr id="203" name="Google Shape;20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The essence of the circular economy is that the life cycle of products must be made circular (similar to the previous “Cradle to Cradle” theory). Aspects of </a:t>
            </a:r>
            <a:r>
              <a:rPr lang="en-US" sz="1800" dirty="0" err="1">
                <a:solidFill>
                  <a:srgbClr val="000000"/>
                </a:solidFill>
                <a:latin typeface="Calibri"/>
                <a:ea typeface="Calibri"/>
                <a:cs typeface="Calibri"/>
                <a:sym typeface="Calibri"/>
              </a:rPr>
              <a:t>repairability</a:t>
            </a:r>
            <a:r>
              <a:rPr lang="en-US" sz="1800" dirty="0">
                <a:solidFill>
                  <a:srgbClr val="000000"/>
                </a:solidFill>
                <a:latin typeface="Calibri"/>
                <a:ea typeface="Calibri"/>
                <a:cs typeface="Calibri"/>
                <a:sym typeface="Calibri"/>
              </a:rPr>
              <a:t>, durability and usability must be given priority in product design and production. Among other things, standardization and </a:t>
            </a:r>
            <a:r>
              <a:rPr lang="en-US" sz="1800" dirty="0" err="1">
                <a:solidFill>
                  <a:srgbClr val="000000"/>
                </a:solidFill>
                <a:latin typeface="Calibri"/>
                <a:ea typeface="Calibri"/>
                <a:cs typeface="Calibri"/>
                <a:sym typeface="Calibri"/>
              </a:rPr>
              <a:t>redeemability</a:t>
            </a:r>
            <a:r>
              <a:rPr lang="en-US" sz="1800" dirty="0">
                <a:solidFill>
                  <a:srgbClr val="000000"/>
                </a:solidFill>
                <a:latin typeface="Calibri"/>
                <a:ea typeface="Calibri"/>
                <a:cs typeface="Calibri"/>
                <a:sym typeface="Calibri"/>
              </a:rPr>
              <a:t> of packaging would be one of the most effective steps in the near future!</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The idea of ​​a circular economy is a kind of paradigm shift from a linear economy. However, achieving this is a complex process that means a real challenge for all European countries. Success is highly dependent on social, economic and political factors as well as local legal regulations. The modern waste management </a:t>
            </a:r>
            <a:r>
              <a:rPr lang="en-US" sz="1800" dirty="0" err="1">
                <a:solidFill>
                  <a:srgbClr val="000000"/>
                </a:solidFill>
                <a:latin typeface="Calibri"/>
                <a:ea typeface="Calibri"/>
                <a:cs typeface="Calibri"/>
                <a:sym typeface="Calibri"/>
              </a:rPr>
              <a:t>practic</a:t>
            </a:r>
            <a:r>
              <a:rPr lang="hu-HU" sz="1800" dirty="0">
                <a:solidFill>
                  <a:srgbClr val="000000"/>
                </a:solidFill>
                <a:latin typeface="Calibri"/>
                <a:ea typeface="Calibri"/>
                <a:cs typeface="Calibri"/>
                <a:sym typeface="Calibri"/>
              </a:rPr>
              <a:t>e</a:t>
            </a:r>
            <a:r>
              <a:rPr lang="en-US" sz="1800" dirty="0">
                <a:solidFill>
                  <a:srgbClr val="000000"/>
                </a:solidFill>
                <a:latin typeface="Calibri"/>
                <a:ea typeface="Calibri"/>
                <a:cs typeface="Calibri"/>
                <a:sym typeface="Calibri"/>
              </a:rPr>
              <a:t>, that the sector must be operated in a complex manner is already proven in developed countries, has been working in Hungary. Recycling centers are opening, the system of separate waste collection is getting more efficient, and community composting is also emerging.</a:t>
            </a:r>
            <a:endParaRPr dirty="0"/>
          </a:p>
        </p:txBody>
      </p:sp>
      <p:sp>
        <p:nvSpPr>
          <p:cNvPr id="213" name="Google Shape;21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dirty="0"/>
              <a:t>Rubbish or waste?</a:t>
            </a:r>
            <a:endParaRPr lang="hu-HU" sz="1000" dirty="0"/>
          </a:p>
          <a:p>
            <a:pPr marL="0" lvl="0" indent="0" algn="l" rtl="0">
              <a:spcBef>
                <a:spcPts val="0"/>
              </a:spcBef>
              <a:spcAft>
                <a:spcPts val="0"/>
              </a:spcAft>
              <a:buNone/>
            </a:pPr>
            <a:r>
              <a:rPr lang="en-US" sz="1000" dirty="0"/>
              <a:t>It is difficult to separate these two concepts in concrete terms, as they are often used as synonyms, for example, ordinary rubbish is also professionally called Municipal Solid Waste, yet there is a fundamental difference between the two. As the standard of living has risen, so have our needs that</a:t>
            </a:r>
            <a:r>
              <a:rPr lang="hu-HU" sz="1000"/>
              <a:t> </a:t>
            </a:r>
            <a:r>
              <a:rPr lang="en-US" sz="1000"/>
              <a:t>we </a:t>
            </a:r>
            <a:r>
              <a:rPr lang="en-US" sz="1000" dirty="0"/>
              <a:t>are trying to meet the demand with greater consumption. At the same time, we have been producing more and more rubbish and waste, the collection, treatment, disposal or recovery of it is a very complex and energy-intensive task, this is the task of waste management.</a:t>
            </a:r>
            <a:endParaRPr dirty="0"/>
          </a:p>
        </p:txBody>
      </p:sp>
      <p:sp>
        <p:nvSpPr>
          <p:cNvPr id="220" name="Google Shape;22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you can see how much waste is currently and expected to be generated by individual countries and continents worldwide. In developed countries, despite modern technologies, we see huge quantities due to the high standard of living. And if you look at the picture you can see that the developed countries and continents are expected to increase waste at a slower rate in the future. </a:t>
            </a:r>
            <a:r>
              <a:rPr lang="en-US" b="1" dirty="0"/>
              <a:t>What do you think is causing this</a:t>
            </a:r>
            <a:r>
              <a:rPr lang="en-US" dirty="0"/>
              <a:t>?</a:t>
            </a:r>
            <a:endParaRPr lang="hu-HU" dirty="0"/>
          </a:p>
          <a:p>
            <a:pPr marL="0" lvl="0" indent="0" algn="l" rtl="0">
              <a:spcBef>
                <a:spcPts val="0"/>
              </a:spcBef>
              <a:spcAft>
                <a:spcPts val="0"/>
              </a:spcAft>
              <a:buNone/>
            </a:pPr>
            <a:r>
              <a:rPr lang="hu-HU" b="1" dirty="0"/>
              <a:t>… </a:t>
            </a:r>
          </a:p>
          <a:p>
            <a:pPr marL="0" lvl="0" indent="0" algn="l" rtl="0">
              <a:spcBef>
                <a:spcPts val="0"/>
              </a:spcBef>
              <a:spcAft>
                <a:spcPts val="0"/>
              </a:spcAft>
              <a:buNone/>
            </a:pPr>
            <a:r>
              <a:rPr lang="en-US" b="0" dirty="0"/>
              <a:t>Reason: Developing countries and regions always want to follow the standard of living of developed countries. When the plastic bag appeared, we were able to take it in excessive quantities in plenty of stores, we were happy to have a bag for our shopping. Today, fortunately, we have also begun to deal with the problems that this kind of immoderation generates, however, in the past, we have felt some kind of privilege with its possession. Developing countries also want this privilege, they want to achieve this “standard” as well. Developed countries have come a very long way to see the negative impact of their daily lives on nature and started to deal with these problems and there is still a long way to go before professionals can find a real solution. For developing countries and regions, this road will be even longer, which is why the amount of waste is expected to increase.</a:t>
            </a:r>
            <a:r>
              <a:rPr lang="hu-HU" b="0" dirty="0"/>
              <a:t> </a:t>
            </a:r>
            <a:r>
              <a:rPr lang="en-US" b="0" dirty="0"/>
              <a:t>But in the meantime, there is also the opportunity for developing countries not to follow the “waste curve” like the developed ones, but to introduce the best prevention and reuse solutions that have been proven elsewhere in time.</a:t>
            </a:r>
            <a:endParaRPr dirty="0"/>
          </a:p>
        </p:txBody>
      </p:sp>
      <p:sp>
        <p:nvSpPr>
          <p:cNvPr id="228" name="Google Shape;22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you can see the so-called waste pyramid. This is a priority order, the most important is prevention and avoidance of landfill, disposal. Let's see where the waste goes…</a:t>
            </a:r>
            <a:endParaRPr dirty="0"/>
          </a:p>
        </p:txBody>
      </p:sp>
      <p:sp>
        <p:nvSpPr>
          <p:cNvPr id="235" name="Google Shape;23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have heard the term of climate change many times in recent years and it seems that people have not understood its true message yet . Unfortunately, this is not just a fancy topic but a problem we need to understand in order to feel its gravity.</a:t>
            </a:r>
            <a:r>
              <a:rPr lang="hu-HU" dirty="0"/>
              <a:t> </a:t>
            </a:r>
            <a:r>
              <a:rPr lang="en-US" dirty="0"/>
              <a:t>One of the main causes of global warming is CO2 (carbon dioxide). During our human activities, we emit a lot of CO2 (heating, manufacturing, travel, etc.), and humanity emits about 40 trillion </a:t>
            </a:r>
            <a:r>
              <a:rPr lang="en-US" dirty="0" err="1"/>
              <a:t>tonnes</a:t>
            </a:r>
            <a:r>
              <a:rPr lang="en-US" dirty="0"/>
              <a:t> of CO2 in a year which is responsible for the greenhouse effect. And these gases are around the Earth that don’t let the heat leave the Earth which makes it warm up. According to the latest IPCC report, this expected warming is 4.4 degrees Celsius by 2100, which may seem small at first, but in reality it means that everything we live in today is changing, disappearing: rivers, lakes, deserts are drying up, deserts instead </a:t>
            </a:r>
            <a:r>
              <a:rPr lang="hu-HU" dirty="0"/>
              <a:t>o</a:t>
            </a:r>
            <a:r>
              <a:rPr lang="en-US" dirty="0"/>
              <a:t>f forests, many of the animals will be extinct.</a:t>
            </a:r>
            <a:endParaRPr dirty="0"/>
          </a:p>
          <a:p>
            <a:pPr marL="0" lvl="0" indent="0" algn="l" rtl="0">
              <a:spcBef>
                <a:spcPts val="0"/>
              </a:spcBef>
              <a:spcAft>
                <a:spcPts val="0"/>
              </a:spcAft>
              <a:buNone/>
            </a:pPr>
            <a:r>
              <a:rPr lang="hu-HU" dirty="0"/>
              <a:t>Recommended</a:t>
            </a:r>
            <a:r>
              <a:rPr lang="hu-HU" baseline="0" dirty="0"/>
              <a:t> v</a:t>
            </a:r>
            <a:r>
              <a:rPr lang="hu-HU" dirty="0"/>
              <a:t>ideo: </a:t>
            </a:r>
            <a:r>
              <a:rPr lang="hu-HU" u="sng" dirty="0">
                <a:solidFill>
                  <a:schemeClr val="hlink"/>
                </a:solidFill>
                <a:hlinkClick r:id="rId3"/>
              </a:rPr>
              <a:t>https://www.youtube.com/watch?v=gVHi5qmnfDY</a:t>
            </a:r>
            <a:r>
              <a:rPr lang="hu-HU" dirty="0"/>
              <a:t> </a:t>
            </a:r>
            <a:endParaRPr dirty="0"/>
          </a:p>
          <a:p>
            <a:pPr marL="0" lvl="0" indent="0" algn="l" rtl="0">
              <a:spcBef>
                <a:spcPts val="0"/>
              </a:spcBef>
              <a:spcAft>
                <a:spcPts val="0"/>
              </a:spcAft>
              <a:buNone/>
            </a:pP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800" dirty="0">
                <a:solidFill>
                  <a:srgbClr val="000000"/>
                </a:solidFill>
                <a:latin typeface="Calibri"/>
                <a:ea typeface="Calibri"/>
                <a:cs typeface="Calibri"/>
                <a:sym typeface="Calibri"/>
              </a:rPr>
              <a:t>Landfilling can be found at the bottom of the pyramid which is far the most common bad habit in the world. In Hungary, too, 55% of the waste ends up in a properly insulated landfill.</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Compared to the old landfills, today's modern landfills are already completely isolated from our environment but in several countries the landfills have not been developed and rebuilt with this level of protection and infrastructure yet.</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In a modern landfill,  lower natural and artificial insulation (clay, </a:t>
            </a:r>
            <a:r>
              <a:rPr lang="en-US" sz="1800" dirty="0" err="1">
                <a:solidFill>
                  <a:srgbClr val="000000"/>
                </a:solidFill>
                <a:latin typeface="Calibri"/>
                <a:ea typeface="Calibri"/>
                <a:cs typeface="Calibri"/>
                <a:sym typeface="Calibri"/>
              </a:rPr>
              <a:t>bentonite</a:t>
            </a:r>
            <a:r>
              <a:rPr lang="en-US" sz="1800" dirty="0">
                <a:solidFill>
                  <a:srgbClr val="000000"/>
                </a:solidFill>
                <a:latin typeface="Calibri"/>
                <a:ea typeface="Calibri"/>
                <a:cs typeface="Calibri"/>
                <a:sym typeface="Calibri"/>
              </a:rPr>
              <a:t> quilt, HDPE foil, geotextile) is monitored by a sensor.</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A protective forest will be installed around the facilities, which will enclose and cover the landfill. Landfill gas (high methane, highly greenhouse gas) escaping from the waste is collected and treated or recycled.</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The landfill can be considered as an extremely polluting object with a significant amount of combustible and secondary raw material sources but it can also be considered as a raw material mine. Of course, this is not the direction of sustainable development, but a very technocratic approach.</a:t>
            </a:r>
            <a:endParaRPr sz="1800" dirty="0">
              <a:latin typeface="Times New Roman"/>
              <a:ea typeface="Times New Roman"/>
              <a:cs typeface="Times New Roman"/>
              <a:sym typeface="Times New Roman"/>
            </a:endParaRPr>
          </a:p>
        </p:txBody>
      </p:sp>
      <p:sp>
        <p:nvSpPr>
          <p:cNvPr id="243" name="Google Shape;24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800" dirty="0">
                <a:solidFill>
                  <a:srgbClr val="000000"/>
                </a:solidFill>
                <a:latin typeface="Calibri"/>
                <a:ea typeface="Calibri"/>
                <a:cs typeface="Calibri"/>
                <a:sym typeface="Calibri"/>
              </a:rPr>
              <a:t>Energy recovery which</a:t>
            </a:r>
            <a:r>
              <a:rPr lang="hu-HU" sz="1800" dirty="0">
                <a:solidFill>
                  <a:srgbClr val="000000"/>
                </a:solidFill>
                <a:latin typeface="Calibri"/>
                <a:ea typeface="Calibri"/>
                <a:cs typeface="Calibri"/>
                <a:sym typeface="Calibri"/>
              </a:rPr>
              <a:t>,</a:t>
            </a:r>
            <a:r>
              <a:rPr lang="en-US" sz="1800" dirty="0">
                <a:solidFill>
                  <a:srgbClr val="000000"/>
                </a:solidFill>
                <a:latin typeface="Calibri"/>
                <a:ea typeface="Calibri"/>
                <a:cs typeface="Calibri"/>
                <a:sym typeface="Calibri"/>
              </a:rPr>
              <a:t> is at the fourth stage of the waste hierarchy, means the extraction and utilization of the energy contained in waste.</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There are currently three ways to extract energy from waste:</a:t>
            </a:r>
            <a:r>
              <a:rPr lang="hu-HU" sz="1800" dirty="0">
                <a:solidFill>
                  <a:srgbClr val="000000"/>
                </a:solidFill>
                <a:latin typeface="Calibri"/>
                <a:ea typeface="Calibri"/>
                <a:cs typeface="Calibri"/>
                <a:sym typeface="Calibri"/>
              </a:rPr>
              <a:t>:</a:t>
            </a:r>
            <a:endParaRPr sz="18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hu-HU" sz="1800" dirty="0">
                <a:latin typeface="Calibri"/>
                <a:ea typeface="Calibri"/>
                <a:cs typeface="Calibri"/>
                <a:sym typeface="Calibri"/>
              </a:rPr>
              <a:t> </a:t>
            </a:r>
            <a:endParaRPr dirty="0"/>
          </a:p>
          <a:p>
            <a:pPr marL="0" lvl="0" indent="0" algn="just" rtl="0">
              <a:lnSpc>
                <a:spcPct val="115000"/>
              </a:lnSpc>
              <a:spcBef>
                <a:spcPts val="1000"/>
              </a:spcBef>
              <a:spcAft>
                <a:spcPts val="0"/>
              </a:spcAft>
              <a:buNone/>
            </a:pPr>
            <a:r>
              <a:rPr lang="hu-HU" sz="1800" b="1" dirty="0">
                <a:solidFill>
                  <a:srgbClr val="000000"/>
                </a:solidFill>
                <a:latin typeface="Calibri"/>
                <a:ea typeface="Calibri"/>
                <a:cs typeface="Calibri"/>
                <a:sym typeface="Calibri"/>
              </a:rPr>
              <a:t>1.</a:t>
            </a:r>
            <a:r>
              <a:rPr lang="en-US" sz="1800" b="1" dirty="0">
                <a:solidFill>
                  <a:srgbClr val="000000"/>
                </a:solidFill>
                <a:latin typeface="Calibri"/>
                <a:ea typeface="Calibri"/>
                <a:cs typeface="Calibri"/>
                <a:sym typeface="Calibri"/>
              </a:rPr>
              <a:t>Waste incineration</a:t>
            </a:r>
            <a:r>
              <a:rPr lang="hu-HU" sz="1800" b="1" dirty="0">
                <a:solidFill>
                  <a:srgbClr val="000000"/>
                </a:solidFill>
                <a:latin typeface="Calibri"/>
                <a:ea typeface="Calibri"/>
                <a:cs typeface="Calibri"/>
                <a:sym typeface="Calibri"/>
              </a:rPr>
              <a:t> </a:t>
            </a:r>
          </a:p>
          <a:p>
            <a:pPr marL="0" lvl="0" indent="0" algn="just" rtl="0">
              <a:lnSpc>
                <a:spcPct val="115000"/>
              </a:lnSpc>
              <a:spcBef>
                <a:spcPts val="1000"/>
              </a:spcBef>
              <a:spcAft>
                <a:spcPts val="0"/>
              </a:spcAft>
              <a:buNone/>
            </a:pPr>
            <a:r>
              <a:rPr lang="en-US" sz="1800" b="0" dirty="0">
                <a:solidFill>
                  <a:srgbClr val="000000"/>
                </a:solidFill>
                <a:latin typeface="Calibri"/>
                <a:ea typeface="Calibri"/>
                <a:cs typeface="Calibri"/>
                <a:sym typeface="Calibri"/>
              </a:rPr>
              <a:t>In</a:t>
            </a:r>
            <a:r>
              <a:rPr lang="en-US" sz="1800" b="1"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waste incineration plants, electricity and district heating are produced by burning waste.</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An interesting parallel is that this mode of recovery is popular in most garbage-producing countries, which we often think of as “green”. Recycling in this way is the most popular among the Nordic countries, followed by the Netherlands (39%), Germany (54%) and Belgium (37%). Norway and Sweden, for example, have built such high-capacity waste incinerators that they have to import extra waste from abroad to produce district heating and electricity! Energy recovery is perhaps a </a:t>
            </a:r>
            <a:r>
              <a:rPr lang="hu-HU" sz="1800" dirty="0">
                <a:solidFill>
                  <a:srgbClr val="000000"/>
                </a:solidFill>
                <a:latin typeface="Calibri"/>
                <a:ea typeface="Calibri"/>
                <a:cs typeface="Calibri"/>
                <a:sym typeface="Calibri"/>
              </a:rPr>
              <a:t>bit</a:t>
            </a:r>
            <a:r>
              <a:rPr lang="en-US" sz="1800" dirty="0">
                <a:solidFill>
                  <a:srgbClr val="000000"/>
                </a:solidFill>
                <a:latin typeface="Calibri"/>
                <a:ea typeface="Calibri"/>
                <a:cs typeface="Calibri"/>
                <a:sym typeface="Calibri"/>
              </a:rPr>
              <a:t> better than landfilling, but the capacity built up needs to be “continuously fed”, so if the amount of waste is reduced, this method can be loss-making</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easily.</a:t>
            </a:r>
            <a:endParaRPr lang="hu-HU" sz="1800" dirty="0">
              <a:solidFill>
                <a:srgbClr val="000000"/>
              </a:solidFill>
              <a:latin typeface="Calibri"/>
              <a:ea typeface="Calibri"/>
              <a:cs typeface="Calibri"/>
              <a:sym typeface="Calibri"/>
            </a:endParaRPr>
          </a:p>
          <a:p>
            <a:pPr marL="342900" lvl="0" indent="-342900" algn="just" rtl="0">
              <a:lnSpc>
                <a:spcPct val="115000"/>
              </a:lnSpc>
              <a:spcBef>
                <a:spcPts val="1000"/>
              </a:spcBef>
              <a:spcAft>
                <a:spcPts val="0"/>
              </a:spcAft>
              <a:buAutoNum type="arabicPeriod"/>
            </a:pPr>
            <a:endParaRPr sz="1800" dirty="0">
              <a:latin typeface="Calibri"/>
              <a:ea typeface="Calibri"/>
              <a:cs typeface="Calibri"/>
              <a:sym typeface="Calibri"/>
            </a:endParaRPr>
          </a:p>
          <a:p>
            <a:pPr marL="0" lvl="0" indent="0" algn="l" rtl="0">
              <a:lnSpc>
                <a:spcPct val="115000"/>
              </a:lnSpc>
              <a:spcBef>
                <a:spcPts val="1000"/>
              </a:spcBef>
              <a:spcAft>
                <a:spcPts val="0"/>
              </a:spcAft>
              <a:buNone/>
            </a:pPr>
            <a:r>
              <a:rPr lang="hu-HU" sz="1800" b="1" dirty="0">
                <a:solidFill>
                  <a:srgbClr val="000000"/>
                </a:solidFill>
                <a:latin typeface="Calibri"/>
                <a:ea typeface="Calibri"/>
                <a:cs typeface="Calibri"/>
                <a:sym typeface="Calibri"/>
              </a:rPr>
              <a:t>2. Pyrolysis method</a:t>
            </a:r>
          </a:p>
          <a:p>
            <a:pPr marL="0" lvl="0" indent="0" algn="l" rtl="0">
              <a:lnSpc>
                <a:spcPct val="115000"/>
              </a:lnSpc>
              <a:spcBef>
                <a:spcPts val="1000"/>
              </a:spcBef>
              <a:spcAft>
                <a:spcPts val="0"/>
              </a:spcAft>
              <a:buNone/>
            </a:pPr>
            <a:r>
              <a:rPr lang="en-US" sz="1800" dirty="0">
                <a:solidFill>
                  <a:srgbClr val="000000"/>
                </a:solidFill>
                <a:latin typeface="Calibri"/>
                <a:ea typeface="Calibri"/>
                <a:cs typeface="Calibri"/>
                <a:sym typeface="Calibri"/>
              </a:rPr>
              <a:t>The pyrolysis method (also known as </a:t>
            </a:r>
            <a:r>
              <a:rPr lang="en-US" sz="1800" dirty="0" err="1">
                <a:solidFill>
                  <a:srgbClr val="000000"/>
                </a:solidFill>
                <a:latin typeface="Calibri"/>
                <a:ea typeface="Calibri"/>
                <a:cs typeface="Calibri"/>
                <a:sym typeface="Calibri"/>
              </a:rPr>
              <a:t>thermocatalytic</a:t>
            </a:r>
            <a:r>
              <a:rPr lang="en-US" sz="1800" dirty="0">
                <a:solidFill>
                  <a:srgbClr val="000000"/>
                </a:solidFill>
                <a:latin typeface="Calibri"/>
                <a:ea typeface="Calibri"/>
                <a:cs typeface="Calibri"/>
                <a:sym typeface="Calibri"/>
              </a:rPr>
              <a:t> thermal decomposition technology) is still a pioneer in Hungary. There is already a plant where this prototype is used in car wreck processing, and here pyro-oil, gas and coke are extracted from mixed organic materials that cannot be used in its material.</a:t>
            </a:r>
            <a:endParaRPr lang="hu-HU" sz="1800" dirty="0">
              <a:solidFill>
                <a:srgbClr val="000000"/>
              </a:solidFill>
              <a:latin typeface="Calibri"/>
              <a:ea typeface="Calibri"/>
              <a:cs typeface="Calibri"/>
              <a:sym typeface="Calibri"/>
            </a:endParaRPr>
          </a:p>
          <a:p>
            <a:pPr marL="0" lvl="0" indent="0" algn="l" rtl="0">
              <a:lnSpc>
                <a:spcPct val="115000"/>
              </a:lnSpc>
              <a:spcBef>
                <a:spcPts val="1000"/>
              </a:spcBef>
              <a:spcAft>
                <a:spcPts val="0"/>
              </a:spcAft>
              <a:buNone/>
            </a:pPr>
            <a:r>
              <a:rPr lang="hu-HU" sz="1800" dirty="0">
                <a:latin typeface="Calibri"/>
                <a:ea typeface="Calibri"/>
                <a:cs typeface="Calibri"/>
                <a:sym typeface="Calibri"/>
              </a:rPr>
              <a:t> </a:t>
            </a:r>
            <a:endParaRPr dirty="0"/>
          </a:p>
          <a:p>
            <a:pPr marL="0" lvl="0" indent="0" algn="just" rtl="0">
              <a:lnSpc>
                <a:spcPct val="115000"/>
              </a:lnSpc>
              <a:spcBef>
                <a:spcPts val="1000"/>
              </a:spcBef>
              <a:spcAft>
                <a:spcPts val="0"/>
              </a:spcAft>
              <a:buNone/>
            </a:pPr>
            <a:r>
              <a:rPr lang="en-US" sz="1800" dirty="0">
                <a:solidFill>
                  <a:srgbClr val="000000"/>
                </a:solidFill>
                <a:latin typeface="Calibri"/>
                <a:ea typeface="Calibri"/>
                <a:cs typeface="Calibri"/>
                <a:sym typeface="Calibri"/>
              </a:rPr>
              <a:t>The production line converts shredded rubber and plastic waste. The resulting vapors are separated from the gases through a condensation system, the vapors are separated in the form of oil product. This oil fraction is further purified and brought to a quality by a distillation system that will be suitable for driving a low-speed, high-performance diesel internal combustion engine unit that could serve as a fuel for the green power generation unit ( dreamed up on site as a continuation of the project).</a:t>
            </a:r>
            <a:endParaRPr lang="hu-HU" sz="1800" dirty="0">
              <a:solidFill>
                <a:srgbClr val="000000"/>
              </a:solidFill>
              <a:latin typeface="Calibri"/>
              <a:ea typeface="Calibri"/>
              <a:cs typeface="Calibri"/>
              <a:sym typeface="Calibri"/>
            </a:endParaRPr>
          </a:p>
          <a:p>
            <a:pPr marL="0" lvl="0" indent="0" algn="just" rtl="0">
              <a:lnSpc>
                <a:spcPct val="115000"/>
              </a:lnSpc>
              <a:spcBef>
                <a:spcPts val="1000"/>
              </a:spcBef>
              <a:spcAft>
                <a:spcPts val="0"/>
              </a:spcAft>
              <a:buNone/>
            </a:pPr>
            <a:r>
              <a:rPr lang="en-US" sz="1800" dirty="0">
                <a:solidFill>
                  <a:srgbClr val="000000"/>
                </a:solidFill>
                <a:latin typeface="Calibri"/>
                <a:ea typeface="Calibri"/>
                <a:cs typeface="Calibri"/>
                <a:sym typeface="Calibri"/>
              </a:rPr>
              <a:t>Based on the current conditions of the plant and the quantities generated, this green source electricity can be used to product and supply  approximately 2 MW of continuous electricity. The system is complemented and made particularly environmentally friendly by a heat exchanger system that recovers waste heat and provides energy to certain elements of the technology. </a:t>
            </a:r>
            <a:r>
              <a:rPr lang="en-US" sz="1800" dirty="0" err="1">
                <a:solidFill>
                  <a:srgbClr val="000000"/>
                </a:solidFill>
                <a:latin typeface="Calibri"/>
                <a:ea typeface="Calibri"/>
                <a:cs typeface="Calibri"/>
                <a:sym typeface="Calibri"/>
              </a:rPr>
              <a:t>Thermocatalytic</a:t>
            </a:r>
            <a:r>
              <a:rPr lang="en-US" sz="1800" dirty="0">
                <a:solidFill>
                  <a:srgbClr val="000000"/>
                </a:solidFill>
                <a:latin typeface="Calibri"/>
                <a:ea typeface="Calibri"/>
                <a:cs typeface="Calibri"/>
                <a:sym typeface="Calibri"/>
              </a:rPr>
              <a:t> thermal decomposition technology can be installed in a hall with the required technical protection, liquid-tight insulation, rescue and control leakage system for hazardous waste collection sites</a:t>
            </a:r>
            <a:r>
              <a:rPr lang="hu-HU" sz="1800" dirty="0">
                <a:solidFill>
                  <a:srgbClr val="000000"/>
                </a:solidFill>
                <a:latin typeface="Calibri"/>
                <a:ea typeface="Calibri"/>
                <a:cs typeface="Calibri"/>
                <a:sym typeface="Calibri"/>
              </a:rPr>
              <a:t>.</a:t>
            </a:r>
            <a:endParaRPr sz="1800" dirty="0">
              <a:latin typeface="Calibri"/>
              <a:ea typeface="Calibri"/>
              <a:cs typeface="Calibri"/>
              <a:sym typeface="Calibri"/>
            </a:endParaRPr>
          </a:p>
          <a:p>
            <a:pPr marL="0" lvl="0" indent="0" algn="l" rtl="0">
              <a:lnSpc>
                <a:spcPct val="115000"/>
              </a:lnSpc>
              <a:spcBef>
                <a:spcPts val="1000"/>
              </a:spcBef>
              <a:spcAft>
                <a:spcPts val="0"/>
              </a:spcAft>
              <a:buNone/>
            </a:pPr>
            <a:r>
              <a:rPr lang="hu-HU" sz="1800" dirty="0">
                <a:latin typeface="Calibri"/>
                <a:ea typeface="Calibri"/>
                <a:cs typeface="Calibri"/>
                <a:sym typeface="Calibri"/>
              </a:rPr>
              <a:t> </a:t>
            </a:r>
            <a:endParaRPr dirty="0"/>
          </a:p>
          <a:p>
            <a:pPr marL="0" lvl="0" indent="0" algn="just" rtl="0">
              <a:lnSpc>
                <a:spcPct val="115000"/>
              </a:lnSpc>
              <a:spcBef>
                <a:spcPts val="1000"/>
              </a:spcBef>
              <a:spcAft>
                <a:spcPts val="0"/>
              </a:spcAft>
              <a:buNone/>
            </a:pPr>
            <a:r>
              <a:rPr lang="hu-HU" sz="1800" b="1" dirty="0">
                <a:solidFill>
                  <a:srgbClr val="000000"/>
                </a:solidFill>
                <a:latin typeface="Calibri"/>
                <a:ea typeface="Calibri"/>
                <a:cs typeface="Calibri"/>
                <a:sym typeface="Calibri"/>
              </a:rPr>
              <a:t>3. </a:t>
            </a:r>
            <a:r>
              <a:rPr lang="en-US" sz="1800" b="1" dirty="0">
                <a:solidFill>
                  <a:srgbClr val="000000"/>
                </a:solidFill>
                <a:latin typeface="Calibri"/>
                <a:ea typeface="Calibri"/>
                <a:cs typeface="Calibri"/>
                <a:sym typeface="Calibri"/>
              </a:rPr>
              <a:t>Cement production</a:t>
            </a:r>
            <a:endParaRPr lang="hu-HU" sz="1800" b="1" dirty="0">
              <a:solidFill>
                <a:srgbClr val="000000"/>
              </a:solidFill>
              <a:latin typeface="Calibri"/>
              <a:ea typeface="Calibri"/>
              <a:cs typeface="Calibri"/>
              <a:sym typeface="Calibri"/>
            </a:endParaRPr>
          </a:p>
          <a:p>
            <a:pPr marL="0" lvl="0" indent="0" algn="just" rtl="0">
              <a:lnSpc>
                <a:spcPct val="115000"/>
              </a:lnSpc>
              <a:spcBef>
                <a:spcPts val="1000"/>
              </a:spcBef>
              <a:spcAft>
                <a:spcPts val="0"/>
              </a:spcAft>
              <a:buNone/>
            </a:pPr>
            <a:r>
              <a:rPr lang="en-US" sz="1800" dirty="0">
                <a:solidFill>
                  <a:srgbClr val="000000"/>
                </a:solidFill>
                <a:latin typeface="Calibri"/>
                <a:ea typeface="Calibri"/>
                <a:cs typeface="Calibri"/>
                <a:sym typeface="Calibri"/>
              </a:rPr>
              <a:t>During cement production, the more fuel is replaced by waste, the cheaper it costs. From household and selectively collected (but not recyclable) waste, public utilities often separate the parts that can still be incinerated in cement plants (RDF waste), thus reducing the amount going to landfill.</a:t>
            </a:r>
            <a:endParaRPr sz="1800" dirty="0">
              <a:latin typeface="Calibri"/>
              <a:ea typeface="Calibri"/>
              <a:cs typeface="Calibri"/>
              <a:sym typeface="Calibri"/>
            </a:endParaRPr>
          </a:p>
        </p:txBody>
      </p:sp>
      <p:sp>
        <p:nvSpPr>
          <p:cNvPr id="251" name="Google Shape;25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solidFill>
                  <a:srgbClr val="000000"/>
                </a:solidFill>
                <a:latin typeface="Calibri"/>
                <a:ea typeface="Calibri"/>
                <a:cs typeface="Calibri"/>
                <a:sym typeface="Calibri"/>
              </a:rPr>
              <a:t>We call it in many ways but one thing is sure: to imitate the natural cycle, and to use and keep all materials in circulation. This is how waste becomes a product again! </a:t>
            </a:r>
            <a:r>
              <a:rPr lang="en-US" sz="1800" b="1" dirty="0">
                <a:solidFill>
                  <a:srgbClr val="000000"/>
                </a:solidFill>
                <a:latin typeface="Calibri"/>
                <a:ea typeface="Calibri"/>
                <a:cs typeface="Calibri"/>
                <a:sym typeface="Calibri"/>
              </a:rPr>
              <a:t>The prerequisite for recycling is correct selection.</a:t>
            </a:r>
            <a:endParaRPr lang="hu-HU" sz="1800" b="1" dirty="0">
              <a:solidFill>
                <a:srgbClr val="000000"/>
              </a:solidFill>
              <a:latin typeface="Calibri"/>
              <a:ea typeface="Calibri"/>
              <a:cs typeface="Calibri"/>
              <a:sym typeface="Calibri"/>
            </a:endParaRPr>
          </a:p>
          <a:p>
            <a:pPr marL="0" lvl="0" indent="0" algn="l" rtl="0">
              <a:spcBef>
                <a:spcPts val="0"/>
              </a:spcBef>
              <a:spcAft>
                <a:spcPts val="0"/>
              </a:spcAft>
              <a:buNone/>
            </a:pPr>
            <a:endParaRPr lang="hu-HU" sz="1800" dirty="0">
              <a:solidFill>
                <a:srgbClr val="000000"/>
              </a:solidFill>
              <a:latin typeface="Calibri"/>
              <a:ea typeface="Calibri"/>
              <a:cs typeface="Calibri"/>
              <a:sym typeface="Calibri"/>
            </a:endParaRPr>
          </a:p>
          <a:p>
            <a:pPr marL="0" lvl="0" indent="0" algn="l" rtl="0">
              <a:spcBef>
                <a:spcPts val="0"/>
              </a:spcBef>
              <a:spcAft>
                <a:spcPts val="0"/>
              </a:spcAft>
              <a:buNone/>
            </a:pPr>
            <a:endParaRPr lang="hu-HU" sz="1800" dirty="0">
              <a:solidFill>
                <a:srgbClr val="000000"/>
              </a:solidFill>
              <a:latin typeface="Calibri"/>
              <a:ea typeface="Calibri"/>
              <a:cs typeface="Calibri"/>
              <a:sym typeface="Calibri"/>
            </a:endParaRPr>
          </a:p>
          <a:p>
            <a:pPr marL="0" lvl="0" indent="0" algn="l" rtl="0">
              <a:spcBef>
                <a:spcPts val="0"/>
              </a:spcBef>
              <a:spcAft>
                <a:spcPts val="0"/>
              </a:spcAft>
              <a:buNone/>
            </a:pPr>
            <a:r>
              <a:rPr lang="en-US" sz="1800" dirty="0">
                <a:solidFill>
                  <a:srgbClr val="000000"/>
                </a:solidFill>
                <a:latin typeface="Calibri"/>
                <a:ea typeface="Calibri"/>
                <a:cs typeface="Calibri"/>
                <a:sym typeface="Calibri"/>
              </a:rPr>
              <a:t>By recycling the selectively collected waste, we can save the extraction and production of a significant amount of raw materials, which is definitely beneficial for the environment. Keep in mind, however, that recycling also requires additional energy use (transportation, sorting, energy consumption, manufacturing), so prevention and reuse are more environmentally friendly solutions!</a:t>
            </a:r>
            <a:endParaRPr dirty="0"/>
          </a:p>
        </p:txBody>
      </p:sp>
      <p:sp>
        <p:nvSpPr>
          <p:cNvPr id="259" name="Google Shape;25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dirty="0"/>
              <a:t>Collecting waste has more ways.</a:t>
            </a:r>
            <a:endParaRPr dirty="0"/>
          </a:p>
        </p:txBody>
      </p:sp>
      <p:sp>
        <p:nvSpPr>
          <p:cNvPr id="268" name="Google Shape;26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dirty="0"/>
              <a:t>Recycle bins look different in different countries. Let’s see some examples. </a:t>
            </a:r>
            <a:endParaRPr dirty="0"/>
          </a:p>
        </p:txBody>
      </p:sp>
      <p:sp>
        <p:nvSpPr>
          <p:cNvPr id="287" name="Google Shape;28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800" dirty="0">
                <a:solidFill>
                  <a:srgbClr val="000000"/>
                </a:solidFill>
                <a:latin typeface="Calibri"/>
                <a:ea typeface="Calibri"/>
                <a:cs typeface="Calibri"/>
                <a:sym typeface="Calibri"/>
              </a:rPr>
              <a:t>Recycled products surround us all day, even if we haven’t noticed yet. The clothes on us could easily have been made using a plastic bottle, just as the parts of our car and bicycle can contain beer cans, and certainly some motor oils are made from used frying oil.</a:t>
            </a:r>
            <a:endParaRPr lang="hu-HU" sz="1800" dirty="0">
              <a:solidFill>
                <a:srgbClr val="000000"/>
              </a:solidFill>
              <a:latin typeface="Calibri"/>
              <a:ea typeface="Calibri"/>
              <a:cs typeface="Calibri"/>
              <a:sym typeface="Calibri"/>
            </a:endParaRPr>
          </a:p>
          <a:p>
            <a:pPr marL="0" lvl="0" indent="0" algn="just" rtl="0">
              <a:spcBef>
                <a:spcPts val="0"/>
              </a:spcBef>
              <a:spcAft>
                <a:spcPts val="0"/>
              </a:spcAft>
              <a:buNone/>
            </a:pPr>
            <a:endParaRPr lang="hu-HU" sz="1800" dirty="0">
              <a:solidFill>
                <a:srgbClr val="000000"/>
              </a:solidFill>
              <a:latin typeface="Calibri"/>
              <a:ea typeface="Calibri"/>
              <a:cs typeface="Calibri"/>
              <a:sym typeface="Calibri"/>
            </a:endParaRPr>
          </a:p>
          <a:p>
            <a:pPr marL="0" lvl="0" indent="0" algn="just" rtl="0">
              <a:spcBef>
                <a:spcPts val="0"/>
              </a:spcBef>
              <a:spcAft>
                <a:spcPts val="0"/>
              </a:spcAft>
              <a:buNone/>
            </a:pPr>
            <a:r>
              <a:rPr lang="en-US" sz="1800" dirty="0">
                <a:solidFill>
                  <a:srgbClr val="000000"/>
                </a:solidFill>
                <a:latin typeface="Calibri"/>
                <a:ea typeface="Calibri"/>
                <a:cs typeface="Calibri"/>
                <a:sym typeface="Calibri"/>
              </a:rPr>
              <a:t>This way, the waste is not lost, it is just transformed.</a:t>
            </a:r>
            <a:endParaRPr lang="hu-HU" sz="1800" dirty="0">
              <a:solidFill>
                <a:srgbClr val="000000"/>
              </a:solidFill>
              <a:latin typeface="Calibri"/>
              <a:ea typeface="Calibri"/>
              <a:cs typeface="Calibri"/>
              <a:sym typeface="Calibri"/>
            </a:endParaRPr>
          </a:p>
          <a:p>
            <a:pPr marL="0" lvl="0" indent="0" algn="just" rtl="0">
              <a:spcBef>
                <a:spcPts val="0"/>
              </a:spcBef>
              <a:spcAft>
                <a:spcPts val="0"/>
              </a:spcAft>
              <a:buNone/>
            </a:pPr>
            <a:endParaRPr lang="hu-HU" sz="1800" dirty="0">
              <a:solidFill>
                <a:srgbClr val="000000"/>
              </a:solidFill>
              <a:latin typeface="Calibri"/>
              <a:cs typeface="Calibri"/>
              <a:sym typeface="Calibri"/>
            </a:endParaRPr>
          </a:p>
          <a:p>
            <a:pPr marL="0" lvl="0" indent="0" algn="just" rtl="0">
              <a:spcBef>
                <a:spcPts val="0"/>
              </a:spcBef>
              <a:spcAft>
                <a:spcPts val="0"/>
              </a:spcAft>
              <a:buNone/>
            </a:pPr>
            <a:endParaRPr dirty="0"/>
          </a:p>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The results and products of recycling can be divided into two quality categories: </a:t>
            </a:r>
            <a:r>
              <a:rPr lang="en-US" sz="1800" dirty="0" err="1">
                <a:solidFill>
                  <a:srgbClr val="000000"/>
                </a:solidFill>
                <a:latin typeface="Calibri"/>
                <a:ea typeface="Calibri"/>
                <a:cs typeface="Calibri"/>
                <a:sym typeface="Calibri"/>
              </a:rPr>
              <a:t>upcycling</a:t>
            </a:r>
            <a:r>
              <a:rPr lang="en-US" sz="1800" dirty="0">
                <a:solidFill>
                  <a:srgbClr val="000000"/>
                </a:solidFill>
                <a:latin typeface="Calibri"/>
                <a:ea typeface="Calibri"/>
                <a:cs typeface="Calibri"/>
                <a:sym typeface="Calibri"/>
              </a:rPr>
              <a:t> (value-adding recycling) and </a:t>
            </a:r>
            <a:r>
              <a:rPr lang="en-US" sz="1800" dirty="0" err="1">
                <a:solidFill>
                  <a:srgbClr val="000000"/>
                </a:solidFill>
                <a:latin typeface="Calibri"/>
                <a:ea typeface="Calibri"/>
                <a:cs typeface="Calibri"/>
                <a:sym typeface="Calibri"/>
              </a:rPr>
              <a:t>downcycling</a:t>
            </a:r>
            <a:r>
              <a:rPr lang="en-US" sz="1800" dirty="0">
                <a:solidFill>
                  <a:srgbClr val="000000"/>
                </a:solidFill>
                <a:latin typeface="Calibri"/>
                <a:ea typeface="Calibri"/>
                <a:cs typeface="Calibri"/>
                <a:sym typeface="Calibri"/>
              </a:rPr>
              <a:t> (value-reducing recycling). The two concepts therefore express the “new” quality of the recycled material compared to the original.</a:t>
            </a:r>
            <a:endParaRPr lang="hu-HU" sz="1800" dirty="0">
              <a:solidFill>
                <a:srgbClr val="000000"/>
              </a:solidFill>
              <a:latin typeface="Calibri"/>
              <a:ea typeface="Calibri"/>
              <a:cs typeface="Calibri"/>
              <a:sym typeface="Calibri"/>
            </a:endParaRPr>
          </a:p>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In case of </a:t>
            </a:r>
            <a:r>
              <a:rPr lang="en-US" sz="1800" dirty="0" err="1">
                <a:solidFill>
                  <a:srgbClr val="000000"/>
                </a:solidFill>
                <a:latin typeface="Calibri"/>
                <a:ea typeface="Calibri"/>
                <a:cs typeface="Calibri"/>
                <a:sym typeface="Calibri"/>
              </a:rPr>
              <a:t>upcycling</a:t>
            </a:r>
            <a:r>
              <a:rPr lang="en-US" sz="1800" dirty="0">
                <a:solidFill>
                  <a:srgbClr val="000000"/>
                </a:solidFill>
                <a:latin typeface="Calibri"/>
                <a:ea typeface="Calibri"/>
                <a:cs typeface="Calibri"/>
                <a:sym typeface="Calibri"/>
              </a:rPr>
              <a:t>, the material is recycled while maintaining the quality of the material, so it is (in theory) suitable to produce the same type and quality products an unlimited number of times. This is the case, for example, when glass is recycled or when cardboard furniture  is made from selected paper waste!</a:t>
            </a:r>
            <a:endParaRPr lang="hu-HU" sz="1800" dirty="0">
              <a:solidFill>
                <a:srgbClr val="000000"/>
              </a:solidFill>
              <a:latin typeface="Calibri"/>
              <a:ea typeface="Calibri"/>
              <a:cs typeface="Calibri"/>
              <a:sym typeface="Calibri"/>
            </a:endParaRPr>
          </a:p>
          <a:p>
            <a:pPr marL="0" lvl="0" indent="0" algn="just" rtl="0">
              <a:lnSpc>
                <a:spcPct val="115000"/>
              </a:lnSpc>
              <a:spcBef>
                <a:spcPts val="0"/>
              </a:spcBef>
              <a:spcAft>
                <a:spcPts val="0"/>
              </a:spcAft>
              <a:buNone/>
            </a:pPr>
            <a:r>
              <a:rPr lang="en-US" sz="1800" dirty="0" err="1">
                <a:solidFill>
                  <a:srgbClr val="000000"/>
                </a:solidFill>
                <a:latin typeface="Calibri"/>
                <a:ea typeface="Calibri"/>
                <a:cs typeface="Calibri"/>
                <a:sym typeface="Calibri"/>
              </a:rPr>
              <a:t>Downcycling</a:t>
            </a:r>
            <a:r>
              <a:rPr lang="en-US" sz="1800" dirty="0">
                <a:solidFill>
                  <a:srgbClr val="000000"/>
                </a:solidFill>
                <a:latin typeface="Calibri"/>
                <a:ea typeface="Calibri"/>
                <a:cs typeface="Calibri"/>
                <a:sym typeface="Calibri"/>
              </a:rPr>
              <a:t> results lower quality products, for example, when a polyethylene terephthalate bottle waste is turned into a nylon bag. Another example with selectively collected papers, where the paper fibers become shorter during recovery, so that after a while - without mixing new waste - the material would become devalued.</a:t>
            </a:r>
            <a:endParaRPr dirty="0"/>
          </a:p>
        </p:txBody>
      </p:sp>
      <p:sp>
        <p:nvSpPr>
          <p:cNvPr id="301" name="Google Shape;30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800" dirty="0">
                <a:solidFill>
                  <a:srgbClr val="000000"/>
                </a:solidFill>
                <a:latin typeface="Calibri"/>
                <a:ea typeface="Calibri"/>
                <a:cs typeface="Calibri"/>
                <a:sym typeface="Calibri"/>
              </a:rPr>
              <a:t>Official name: Preparation for re-use</a:t>
            </a:r>
            <a:endParaRPr lang="hu-HU" sz="1800" dirty="0">
              <a:solidFill>
                <a:srgbClr val="000000"/>
              </a:solidFill>
              <a:latin typeface="Calibri"/>
              <a:ea typeface="Calibri"/>
              <a:cs typeface="Calibri"/>
              <a:sym typeface="Calibri"/>
            </a:endParaRPr>
          </a:p>
          <a:p>
            <a:pPr marL="0" lvl="0" indent="0" algn="just" rtl="0">
              <a:spcBef>
                <a:spcPts val="0"/>
              </a:spcBef>
              <a:spcAft>
                <a:spcPts val="0"/>
              </a:spcAft>
              <a:buNone/>
            </a:pPr>
            <a:r>
              <a:rPr lang="en-US" sz="1800" dirty="0">
                <a:solidFill>
                  <a:srgbClr val="000000"/>
                </a:solidFill>
                <a:latin typeface="Calibri"/>
                <a:ea typeface="Calibri"/>
                <a:cs typeface="Calibri"/>
                <a:sym typeface="Calibri"/>
              </a:rPr>
              <a:t>Definition: Preparation for re-use is a recovery process by cleaning, repairing and checking, in which a product or component, that has become waste, is prepared to be re-used without any other pre-treatment.</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After recycling, on the second level of the pyramid, reuse takes place! Here the given product, packaging - without modification - can be used again for the same task what it was originally manufactured for. The most typical example is the refilling of redeemable, deposit-charge bottles, which thus become the most environmentally friendly packaging.</a:t>
            </a:r>
            <a:endParaRPr lang="hu-HU" sz="1800" dirty="0">
              <a:solidFill>
                <a:srgbClr val="000000"/>
              </a:solidFill>
              <a:latin typeface="Calibri"/>
              <a:ea typeface="Calibri"/>
              <a:cs typeface="Calibri"/>
              <a:sym typeface="Calibri"/>
            </a:endParaRPr>
          </a:p>
          <a:p>
            <a:pPr marL="0" lvl="0" indent="0" algn="just" rtl="0">
              <a:spcBef>
                <a:spcPts val="0"/>
              </a:spcBef>
              <a:spcAft>
                <a:spcPts val="0"/>
              </a:spcAft>
              <a:buNone/>
            </a:pPr>
            <a:endParaRPr sz="1800" dirty="0">
              <a:solidFill>
                <a:schemeClr val="dk1"/>
              </a:solidFill>
              <a:latin typeface="Calibri"/>
              <a:ea typeface="Calibri"/>
              <a:cs typeface="Calibri"/>
              <a:sym typeface="Calibri"/>
            </a:endParaRPr>
          </a:p>
          <a:p>
            <a:pPr marL="0" lvl="0" indent="0" algn="just" rtl="0">
              <a:lnSpc>
                <a:spcPct val="115000"/>
              </a:lnSpc>
              <a:spcBef>
                <a:spcPts val="1000"/>
              </a:spcBef>
              <a:spcAft>
                <a:spcPts val="0"/>
              </a:spcAft>
              <a:buNone/>
            </a:pPr>
            <a:r>
              <a:rPr lang="hu-HU" sz="1800" dirty="0">
                <a:solidFill>
                  <a:srgbClr val="000000"/>
                </a:solidFill>
                <a:latin typeface="Calibri"/>
                <a:ea typeface="Calibri"/>
                <a:cs typeface="Calibri"/>
                <a:sym typeface="Calibri"/>
              </a:rPr>
              <a:t>The</a:t>
            </a:r>
            <a:r>
              <a:rPr lang="hu-HU" sz="1800" baseline="0" dirty="0">
                <a:solidFill>
                  <a:srgbClr val="000000"/>
                </a:solidFill>
                <a:latin typeface="Calibri"/>
                <a:ea typeface="Calibri"/>
                <a:cs typeface="Calibri"/>
                <a:sym typeface="Calibri"/>
              </a:rPr>
              <a:t> </a:t>
            </a:r>
            <a:r>
              <a:rPr lang="hu-HU" sz="1800" dirty="0">
                <a:solidFill>
                  <a:srgbClr val="000000"/>
                </a:solidFill>
                <a:latin typeface="Calibri"/>
                <a:ea typeface="Calibri"/>
                <a:cs typeface="Calibri"/>
                <a:sym typeface="Calibri"/>
              </a:rPr>
              <a:t>glass bottles deposit system</a:t>
            </a:r>
            <a:endParaRPr sz="1800" dirty="0">
              <a:latin typeface="Calibri"/>
              <a:ea typeface="Calibri"/>
              <a:cs typeface="Calibri"/>
              <a:sym typeface="Calibri"/>
            </a:endParaRPr>
          </a:p>
          <a:p>
            <a:pPr marL="0" lvl="0" indent="0" algn="just" rtl="0">
              <a:lnSpc>
                <a:spcPct val="115000"/>
              </a:lnSpc>
              <a:spcBef>
                <a:spcPts val="1000"/>
              </a:spcBef>
              <a:spcAft>
                <a:spcPts val="0"/>
              </a:spcAft>
              <a:buNone/>
            </a:pPr>
            <a:r>
              <a:rPr lang="hu-HU" sz="1800" dirty="0">
                <a:latin typeface="Calibri"/>
                <a:ea typeface="Calibri"/>
                <a:cs typeface="Calibri"/>
                <a:sym typeface="Calibri"/>
              </a:rPr>
              <a:t> </a:t>
            </a:r>
            <a:endParaRPr dirty="0"/>
          </a:p>
          <a:p>
            <a:pPr marL="0" lvl="0" indent="0" algn="just" rtl="0">
              <a:lnSpc>
                <a:spcPct val="115000"/>
              </a:lnSpc>
              <a:spcBef>
                <a:spcPts val="1000"/>
              </a:spcBef>
              <a:spcAft>
                <a:spcPts val="0"/>
              </a:spcAft>
              <a:buNone/>
            </a:pPr>
            <a:r>
              <a:rPr lang="en-US" sz="1800" dirty="0">
                <a:solidFill>
                  <a:srgbClr val="000000"/>
                </a:solidFill>
                <a:latin typeface="Calibri"/>
                <a:ea typeface="Calibri"/>
                <a:cs typeface="Calibri"/>
                <a:sym typeface="Calibri"/>
              </a:rPr>
              <a:t>Deposit glass bottle is a multi-way packaging material which polluting impact is far below than disposable packaging. The life process of the disposable packaging is one-way: material extracted from nature, energy used for production, etc. are lost after a single use and also increases waste heaps. At the same time, the deposit glass bottle "goes around" and can be refilled several times after proper cleaning, so the material and energy invested in its production remain in use for a long time. The transport of detergent water and heavy bottles used for this purpose is still less polluting than the production, transportation and disposal of 40 "disposable" plastic bottles (the use of 1 deposit bottle equals the use of about 40 disposable </a:t>
            </a:r>
            <a:r>
              <a:rPr lang="hu-HU" sz="1800" dirty="0">
                <a:solidFill>
                  <a:srgbClr val="000000"/>
                </a:solidFill>
                <a:latin typeface="Calibri"/>
                <a:ea typeface="Calibri"/>
                <a:cs typeface="Calibri"/>
                <a:sym typeface="Calibri"/>
              </a:rPr>
              <a:t>plastic</a:t>
            </a:r>
            <a:r>
              <a:rPr lang="en-US" sz="1800" dirty="0">
                <a:solidFill>
                  <a:srgbClr val="000000"/>
                </a:solidFill>
                <a:latin typeface="Calibri"/>
                <a:ea typeface="Calibri"/>
                <a:cs typeface="Calibri"/>
                <a:sym typeface="Calibri"/>
              </a:rPr>
              <a:t> bottles of the same volume, since the </a:t>
            </a:r>
            <a:r>
              <a:rPr lang="hu-HU" sz="1800" dirty="0">
                <a:solidFill>
                  <a:srgbClr val="000000"/>
                </a:solidFill>
                <a:latin typeface="Calibri"/>
                <a:ea typeface="Calibri"/>
                <a:cs typeface="Calibri"/>
                <a:sym typeface="Calibri"/>
              </a:rPr>
              <a:t>glass </a:t>
            </a:r>
            <a:r>
              <a:rPr lang="en-US" sz="1800" dirty="0">
                <a:solidFill>
                  <a:srgbClr val="000000"/>
                </a:solidFill>
                <a:latin typeface="Calibri"/>
                <a:ea typeface="Calibri"/>
                <a:cs typeface="Calibri"/>
                <a:sym typeface="Calibri"/>
              </a:rPr>
              <a:t>bottle can be refilled about 40 times).</a:t>
            </a:r>
            <a:endParaRPr dirty="0"/>
          </a:p>
        </p:txBody>
      </p:sp>
      <p:sp>
        <p:nvSpPr>
          <p:cNvPr id="308" name="Google Shape;30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We surround ourselves with more and more technical tools to make our lives easier. But technology makes our lives much more difficult and also puts a serious strain on our environment. The invention of the computer was also intended to replace the use of paper. Nevertheless, the exact opposite has happened since the use of computers, the use of paper has increased by 40%.</a:t>
            </a:r>
            <a:endParaRPr lang="hu-HU" sz="1800" dirty="0">
              <a:solidFill>
                <a:srgbClr val="000000"/>
              </a:solidFill>
              <a:latin typeface="Calibri"/>
              <a:ea typeface="Calibri"/>
              <a:cs typeface="Calibri"/>
              <a:sym typeface="Calibri"/>
            </a:endParaRPr>
          </a:p>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The lifespan of our technical devices is getting shorter and shorter, so it is crucial what we do with them when they fail. If we take it to a repair shop, we can extend their life, so we have to buy new equipment less often. This isn’t just about computers and phones, as we can repair our clothes at the tailor and our shoes at the shoemaker. Therefore, before disposing of something, consider whether we may be able to repair, pass on, or otherwise utilize it.</a:t>
            </a:r>
            <a:endParaRPr dirty="0"/>
          </a:p>
        </p:txBody>
      </p:sp>
      <p:sp>
        <p:nvSpPr>
          <p:cNvPr id="316" name="Google Shape;31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dirty="0">
                <a:solidFill>
                  <a:srgbClr val="000000"/>
                </a:solidFill>
                <a:latin typeface="Calibri"/>
                <a:ea typeface="Calibri"/>
                <a:cs typeface="Calibri"/>
                <a:sym typeface="Calibri"/>
              </a:rPr>
              <a:t>Reuse centers</a:t>
            </a:r>
            <a:endParaRPr lang="hu-HU" sz="18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US" sz="1800" dirty="0">
                <a:solidFill>
                  <a:srgbClr val="000000"/>
                </a:solidFill>
                <a:latin typeface="Calibri"/>
                <a:ea typeface="Calibri"/>
                <a:cs typeface="Calibri"/>
                <a:sym typeface="Calibri"/>
              </a:rPr>
              <a:t>Reuse centers are being set up in more and more places. In these centers people can hand over their objects and tools that are no longer used. Once the center staff has inspected the product and, if necessary, repaired it, it can be taken away freely and reused by others. Many environmental projects can be implemented or hosted in reuse centers; in the west, it also has a community-building role.</a:t>
            </a:r>
            <a:endParaRPr lang="hu-HU" sz="18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lang="hu-HU" sz="18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US" sz="1800" dirty="0">
                <a:solidFill>
                  <a:srgbClr val="000000"/>
                </a:solidFill>
                <a:latin typeface="Calibri"/>
                <a:ea typeface="Calibri"/>
                <a:cs typeface="Calibri"/>
                <a:sym typeface="Calibri"/>
              </a:rPr>
              <a:t>Awareness-raising and Re-use Centers serve several purposes and functions at the same time: they play an important role in promoting recycling, and those who are interested in (children and adults alike) can receive information about waste use and the importance of recycling in an understandable, playful way. In addition, objects and tools which no longer represent value to their owners can change owners and can be useful for others. In this way, fewer items can be thrown away  (as waste or household waste) that can still be recovered and used.</a:t>
            </a:r>
            <a:r>
              <a:rPr lang="hu-HU" sz="1800" dirty="0">
                <a:latin typeface="Calibri"/>
                <a:ea typeface="Calibri"/>
                <a:cs typeface="Calibri"/>
                <a:sym typeface="Calibri"/>
              </a:rPr>
              <a:t> </a:t>
            </a:r>
            <a:endParaRPr dirty="0"/>
          </a:p>
          <a:p>
            <a:pPr marL="0" lvl="0" indent="0" algn="l" rtl="0">
              <a:spcBef>
                <a:spcPts val="1000"/>
              </a:spcBef>
              <a:spcAft>
                <a:spcPts val="0"/>
              </a:spcAft>
              <a:buNone/>
            </a:pPr>
            <a:endParaRPr dirty="0"/>
          </a:p>
        </p:txBody>
      </p:sp>
      <p:sp>
        <p:nvSpPr>
          <p:cNvPr id="325" name="Google Shape;32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hu-HU" sz="1800" dirty="0">
                <a:latin typeface="Calibri"/>
                <a:ea typeface="Calibri"/>
                <a:cs typeface="Calibri"/>
                <a:sym typeface="Calibri"/>
              </a:rPr>
              <a:t>Let’s share</a:t>
            </a:r>
          </a:p>
          <a:p>
            <a:pPr marL="0" lvl="0" indent="0" algn="just" rtl="0">
              <a:lnSpc>
                <a:spcPct val="115000"/>
              </a:lnSpc>
              <a:spcBef>
                <a:spcPts val="0"/>
              </a:spcBef>
              <a:spcAft>
                <a:spcPts val="0"/>
              </a:spcAft>
              <a:buNone/>
            </a:pPr>
            <a:endParaRPr dirty="0"/>
          </a:p>
          <a:p>
            <a:pPr marL="0" lvl="0" indent="0" algn="just" rtl="0">
              <a:lnSpc>
                <a:spcPct val="114999"/>
              </a:lnSpc>
              <a:spcBef>
                <a:spcPts val="1000"/>
              </a:spcBef>
              <a:spcAft>
                <a:spcPts val="0"/>
              </a:spcAft>
              <a:buNone/>
            </a:pPr>
            <a:r>
              <a:rPr lang="en-US" sz="1800" dirty="0">
                <a:latin typeface="Calibri"/>
                <a:ea typeface="Calibri"/>
                <a:cs typeface="Calibri"/>
                <a:sym typeface="Calibri"/>
              </a:rPr>
              <a:t>There are a lot of things we like to own but don’t take advantage of them, like cars</a:t>
            </a:r>
            <a:r>
              <a:rPr lang="hu-HU" sz="1800" dirty="0">
                <a:latin typeface="Calibri"/>
                <a:ea typeface="Calibri"/>
                <a:cs typeface="Calibri"/>
                <a:sym typeface="Calibri"/>
              </a:rPr>
              <a:t>.</a:t>
            </a:r>
          </a:p>
          <a:p>
            <a:pPr marL="0" lvl="0" indent="0" algn="just" rtl="0">
              <a:lnSpc>
                <a:spcPct val="114999"/>
              </a:lnSpc>
              <a:spcBef>
                <a:spcPts val="1000"/>
              </a:spcBef>
              <a:spcAft>
                <a:spcPts val="0"/>
              </a:spcAft>
              <a:buNone/>
            </a:pPr>
            <a:r>
              <a:rPr lang="en-US" sz="1800" dirty="0">
                <a:latin typeface="Calibri"/>
                <a:ea typeface="Calibri"/>
                <a:cs typeface="Calibri"/>
                <a:sym typeface="Calibri"/>
              </a:rPr>
              <a:t>We usually go to work in the morning and go home in the afternoon. And in the period between the two, our car is parked in one place. Why shouldn’t someone use it during the dead period? Car sharing systems work on this idea and more and more services are built on this, you can </a:t>
            </a:r>
            <a:r>
              <a:rPr lang="hu-HU" sz="1800" dirty="0">
                <a:latin typeface="Calibri"/>
                <a:ea typeface="Calibri"/>
                <a:cs typeface="Calibri"/>
                <a:sym typeface="Calibri"/>
              </a:rPr>
              <a:t>also</a:t>
            </a:r>
            <a:r>
              <a:rPr lang="hu-HU" sz="1800" baseline="0" dirty="0">
                <a:latin typeface="Calibri"/>
                <a:ea typeface="Calibri"/>
                <a:cs typeface="Calibri"/>
                <a:sym typeface="Calibri"/>
              </a:rPr>
              <a:t> </a:t>
            </a:r>
            <a:r>
              <a:rPr lang="en-US" sz="1800" dirty="0">
                <a:latin typeface="Calibri"/>
                <a:ea typeface="Calibri"/>
                <a:cs typeface="Calibri"/>
                <a:sym typeface="Calibri"/>
              </a:rPr>
              <a:t>rent a scooter or a washing machine.</a:t>
            </a:r>
            <a:r>
              <a:rPr lang="hu-HU" sz="1800" dirty="0">
                <a:latin typeface="Calibri"/>
                <a:ea typeface="Calibri"/>
                <a:cs typeface="Calibri"/>
                <a:sym typeface="Calibri"/>
              </a:rPr>
              <a:t> </a:t>
            </a:r>
            <a:r>
              <a:rPr lang="en-US" sz="1800" dirty="0">
                <a:latin typeface="Calibri"/>
                <a:ea typeface="Calibri"/>
                <a:cs typeface="Calibri"/>
                <a:sym typeface="Calibri"/>
              </a:rPr>
              <a:t>With the Hungarian-developed Our Street application, we can easily borrow objects from our </a:t>
            </a:r>
            <a:r>
              <a:rPr lang="en-US" sz="1800" dirty="0" err="1">
                <a:latin typeface="Calibri"/>
                <a:ea typeface="Calibri"/>
                <a:cs typeface="Calibri"/>
                <a:sym typeface="Calibri"/>
              </a:rPr>
              <a:t>neighbo</a:t>
            </a:r>
            <a:r>
              <a:rPr lang="hu-HU" sz="1800" dirty="0">
                <a:latin typeface="Calibri"/>
                <a:ea typeface="Calibri"/>
                <a:cs typeface="Calibri"/>
                <a:sym typeface="Calibri"/>
              </a:rPr>
              <a:t>u</a:t>
            </a:r>
            <a:r>
              <a:rPr lang="en-US" sz="1800" dirty="0" err="1">
                <a:latin typeface="Calibri"/>
                <a:ea typeface="Calibri"/>
                <a:cs typeface="Calibri"/>
                <a:sym typeface="Calibri"/>
              </a:rPr>
              <a:t>rs</a:t>
            </a:r>
            <a:r>
              <a:rPr lang="hu-HU" sz="1800" dirty="0"/>
              <a:t>. </a:t>
            </a:r>
            <a:endParaRPr dirty="0"/>
          </a:p>
          <a:p>
            <a:pPr marL="0" lvl="0" indent="0" algn="l" rtl="0">
              <a:spcBef>
                <a:spcPts val="1000"/>
              </a:spcBef>
              <a:spcAft>
                <a:spcPts val="0"/>
              </a:spcAft>
              <a:buNone/>
            </a:pPr>
            <a:endParaRPr dirty="0"/>
          </a:p>
        </p:txBody>
      </p:sp>
      <p:sp>
        <p:nvSpPr>
          <p:cNvPr id="333" name="Google Shape;33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dirty="0"/>
              <a:t>In 2019, we experienced something very unusual, something very new: the streets of cities and settlements were emptied.</a:t>
            </a:r>
            <a:endParaRPr lang="hu-HU" dirty="0"/>
          </a:p>
          <a:p>
            <a:pPr marL="0" lvl="0" indent="0" algn="l" rtl="0">
              <a:lnSpc>
                <a:spcPct val="90000"/>
              </a:lnSpc>
              <a:spcBef>
                <a:spcPts val="0"/>
              </a:spcBef>
              <a:spcAft>
                <a:spcPts val="0"/>
              </a:spcAft>
              <a:buNone/>
            </a:pPr>
            <a:r>
              <a:rPr lang="en-US" dirty="0"/>
              <a:t>The coronavirus can also be linked to human activity and the destruction of wildlife,</a:t>
            </a:r>
            <a:r>
              <a:rPr lang="hu-HU" dirty="0"/>
              <a:t> destroying the immune system of the</a:t>
            </a:r>
            <a:r>
              <a:rPr lang="hu-HU" baseline="0" dirty="0"/>
              <a:t> Earth and the diversity of wildlife let the virus spread.</a:t>
            </a:r>
            <a:endParaRPr lang="hu-HU" dirty="0"/>
          </a:p>
          <a:p>
            <a:pPr marL="0" lvl="0" indent="0" algn="l" rtl="0">
              <a:lnSpc>
                <a:spcPct val="90000"/>
              </a:lnSpc>
              <a:spcBef>
                <a:spcPts val="0"/>
              </a:spcBef>
              <a:spcAft>
                <a:spcPts val="0"/>
              </a:spcAft>
              <a:buNone/>
            </a:pPr>
            <a:endParaRPr lang="hu-HU" dirty="0"/>
          </a:p>
          <a:p>
            <a:pPr marL="0" lvl="0" indent="0" algn="l" rtl="0">
              <a:lnSpc>
                <a:spcPct val="90000"/>
              </a:lnSpc>
              <a:spcBef>
                <a:spcPts val="0"/>
              </a:spcBef>
              <a:spcAft>
                <a:spcPts val="0"/>
              </a:spcAft>
              <a:buNone/>
            </a:pPr>
            <a:r>
              <a:rPr lang="en-US" dirty="0"/>
              <a:t>This kind of retreat of humanity has brought tremendous results for our Earth:</a:t>
            </a:r>
            <a:endParaRPr dirty="0"/>
          </a:p>
          <a:p>
            <a:pPr marL="0" lvl="0" indent="0" algn="l" rtl="0">
              <a:spcBef>
                <a:spcPts val="0"/>
              </a:spcBef>
              <a:spcAft>
                <a:spcPts val="0"/>
              </a:spcAft>
              <a:buNone/>
            </a:pPr>
            <a:endParaRPr dirty="0"/>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hu-HU" sz="1800" dirty="0">
                <a:latin typeface="Calibri"/>
                <a:ea typeface="Calibri"/>
                <a:cs typeface="Calibri"/>
                <a:sym typeface="Calibri"/>
              </a:rPr>
              <a:t> </a:t>
            </a:r>
            <a:r>
              <a:rPr lang="en-US" sz="1800" dirty="0">
                <a:latin typeface="Calibri"/>
                <a:ea typeface="Calibri"/>
                <a:cs typeface="Calibri"/>
                <a:sym typeface="Calibri"/>
              </a:rPr>
              <a:t>In order to be able to use certain items for a long time or even forever, some brands give a lifetime warranty, which helps us if something happens with them, we can repair or replace it. Examples for brands are:</a:t>
            </a:r>
            <a:endParaRPr dirty="0"/>
          </a:p>
        </p:txBody>
      </p:sp>
      <p:sp>
        <p:nvSpPr>
          <p:cNvPr id="344" name="Google Shape;34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hu-HU" sz="1800" dirty="0">
                <a:latin typeface="Calibri"/>
                <a:ea typeface="Calibri"/>
                <a:cs typeface="Calibri"/>
                <a:sym typeface="Calibri"/>
              </a:rPr>
              <a:t> </a:t>
            </a:r>
            <a:r>
              <a:rPr lang="en-US" sz="1800" dirty="0">
                <a:latin typeface="Calibri"/>
                <a:ea typeface="Calibri"/>
                <a:cs typeface="Calibri"/>
                <a:sym typeface="Calibri"/>
              </a:rPr>
              <a:t>There are materials that we use to protect the product. If we did not use it, the produced goods would be damaged and unfortunately could go in the trash. The goal is to find a place where the generated waste  can be recycled. We can do this either in our household or even in our business. The point is to be creative!</a:t>
            </a:r>
            <a:endParaRPr dirty="0"/>
          </a:p>
        </p:txBody>
      </p:sp>
      <p:sp>
        <p:nvSpPr>
          <p:cNvPr id="355" name="Google Shape;35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a:latin typeface="Calibri"/>
                <a:ea typeface="Calibri"/>
                <a:cs typeface="Calibri"/>
                <a:sym typeface="Calibri"/>
              </a:rPr>
              <a:t>This creative </a:t>
            </a:r>
            <a:r>
              <a:rPr lang="hu-HU" sz="1800" dirty="0">
                <a:latin typeface="Calibri"/>
                <a:ea typeface="Calibri"/>
                <a:cs typeface="Calibri"/>
                <a:sym typeface="Calibri"/>
              </a:rPr>
              <a:t>helmet</a:t>
            </a:r>
            <a:r>
              <a:rPr lang="en-US" sz="1800" dirty="0">
                <a:latin typeface="Calibri"/>
                <a:ea typeface="Calibri"/>
                <a:cs typeface="Calibri"/>
                <a:sym typeface="Calibri"/>
              </a:rPr>
              <a:t> required a bad polka dot ball and a plastic bottle.</a:t>
            </a:r>
            <a:endParaRPr dirty="0"/>
          </a:p>
        </p:txBody>
      </p:sp>
      <p:sp>
        <p:nvSpPr>
          <p:cNvPr id="364" name="Google Shape;36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800"/>
              <a:buFont typeface="Calibri"/>
              <a:buNone/>
            </a:pPr>
            <a:r>
              <a:rPr lang="hu-HU" sz="1800" dirty="0">
                <a:latin typeface="Calibri"/>
                <a:ea typeface="Calibri"/>
                <a:cs typeface="Calibri"/>
                <a:sym typeface="Calibri"/>
              </a:rPr>
              <a:t> </a:t>
            </a:r>
            <a:r>
              <a:rPr lang="en-US" sz="1800" dirty="0">
                <a:solidFill>
                  <a:srgbClr val="000000"/>
                </a:solidFill>
                <a:latin typeface="Calibri"/>
                <a:ea typeface="Calibri"/>
                <a:cs typeface="Calibri"/>
                <a:sym typeface="Calibri"/>
              </a:rPr>
              <a:t>Artists react to the waste problem of the 21st century through their works, drawing attention to the downsides of our consumption habits. It is an interesting and diverse form of waste processing, thereby useless trash and waste materials are reshaped as a product, or just as a piece of art.</a:t>
            </a:r>
            <a:endParaRPr dirty="0"/>
          </a:p>
        </p:txBody>
      </p:sp>
      <p:sp>
        <p:nvSpPr>
          <p:cNvPr id="372" name="Google Shape;37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Definition of prevention:</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a set of measures taken before the material or product became waste that reduces:</a:t>
            </a:r>
            <a:endParaRPr lang="hu-HU" sz="1800" dirty="0">
              <a:solidFill>
                <a:srgbClr val="000000"/>
              </a:solidFill>
              <a:latin typeface="Calibri"/>
              <a:ea typeface="Calibri"/>
              <a:cs typeface="Calibri"/>
              <a:sym typeface="Calibri"/>
            </a:endParaRPr>
          </a:p>
          <a:p>
            <a:pPr marL="285750" lvl="0" indent="-285750" algn="just" rtl="0">
              <a:lnSpc>
                <a:spcPct val="115000"/>
              </a:lnSpc>
              <a:spcBef>
                <a:spcPts val="0"/>
              </a:spcBef>
              <a:spcAft>
                <a:spcPts val="0"/>
              </a:spcAft>
              <a:buFont typeface="Arial" pitchFamily="34" charset="0"/>
              <a:buChar char="•"/>
            </a:pPr>
            <a:r>
              <a:rPr lang="en-US" sz="1800" dirty="0">
                <a:solidFill>
                  <a:srgbClr val="000000"/>
                </a:solidFill>
                <a:latin typeface="Calibri"/>
                <a:ea typeface="Calibri"/>
                <a:cs typeface="Calibri"/>
                <a:sym typeface="Calibri"/>
              </a:rPr>
              <a:t>the amount of waste, including through the re-use of products or the extension of product life;</a:t>
            </a:r>
            <a:endParaRPr lang="hu-HU" sz="1800" dirty="0">
              <a:solidFill>
                <a:srgbClr val="000000"/>
              </a:solidFill>
              <a:latin typeface="Calibri"/>
              <a:ea typeface="Calibri"/>
              <a:cs typeface="Calibri"/>
              <a:sym typeface="Calibri"/>
            </a:endParaRPr>
          </a:p>
          <a:p>
            <a:pPr marL="285750" lvl="0" indent="-285750" algn="just" rtl="0">
              <a:lnSpc>
                <a:spcPct val="115000"/>
              </a:lnSpc>
              <a:spcBef>
                <a:spcPts val="0"/>
              </a:spcBef>
              <a:spcAft>
                <a:spcPts val="0"/>
              </a:spcAft>
              <a:buFont typeface="Arial" pitchFamily="34" charset="0"/>
              <a:buChar char="•"/>
            </a:pPr>
            <a:r>
              <a:rPr lang="en-US" sz="1800" dirty="0">
                <a:solidFill>
                  <a:srgbClr val="000000"/>
                </a:solidFill>
                <a:latin typeface="Calibri"/>
                <a:ea typeface="Calibri"/>
                <a:cs typeface="Calibri"/>
                <a:sym typeface="Calibri"/>
              </a:rPr>
              <a:t>the adverse effects of the generated waste on the environment and human health; or</a:t>
            </a:r>
            <a:endParaRPr lang="hu-HU" sz="1800" dirty="0">
              <a:solidFill>
                <a:srgbClr val="000000"/>
              </a:solidFill>
              <a:latin typeface="Calibri"/>
              <a:ea typeface="Calibri"/>
              <a:cs typeface="Calibri"/>
              <a:sym typeface="Calibri"/>
            </a:endParaRPr>
          </a:p>
          <a:p>
            <a:pPr marL="285750" lvl="0" indent="-285750" algn="just" rtl="0">
              <a:lnSpc>
                <a:spcPct val="115000"/>
              </a:lnSpc>
              <a:spcBef>
                <a:spcPts val="0"/>
              </a:spcBef>
              <a:spcAft>
                <a:spcPts val="0"/>
              </a:spcAft>
              <a:buFont typeface="Arial" pitchFamily="34" charset="0"/>
              <a:buChar char="•"/>
            </a:pPr>
            <a:r>
              <a:rPr lang="en-US" sz="1800" dirty="0">
                <a:solidFill>
                  <a:srgbClr val="000000"/>
                </a:solidFill>
                <a:latin typeface="Calibri"/>
                <a:ea typeface="Calibri"/>
                <a:cs typeface="Calibri"/>
                <a:sym typeface="Calibri"/>
              </a:rPr>
              <a:t>harmful content of material and products.</a:t>
            </a:r>
            <a:endParaRPr lang="hu-HU" sz="1800" dirty="0">
              <a:solidFill>
                <a:srgbClr val="000000"/>
              </a:solidFill>
              <a:latin typeface="Calibri"/>
              <a:ea typeface="Calibri"/>
              <a:cs typeface="Calibri"/>
              <a:sym typeface="Calibri"/>
            </a:endParaRPr>
          </a:p>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In the waste hierarchy presented earlier, prevention is the most precious, it is in the first place. It is not accidentally, because  the best waste is that is not made at all! But as long as money and purchases are the driving force of the economy and waste generating plays a positive role in the growth of the economy, actual prevention will be pushed into the background.</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If we think it over, prevention affects all segments of society, so it needs to be addressed at all levels, from manufacturers to individuals! And here we go, individuals, families, employees, business leaders, decision makers ...</a:t>
            </a:r>
            <a:endParaRPr dirty="0"/>
          </a:p>
        </p:txBody>
      </p:sp>
      <p:sp>
        <p:nvSpPr>
          <p:cNvPr id="380" name="Google Shape;38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6" name="Google Shape;38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On </a:t>
            </a:r>
            <a:r>
              <a:rPr lang="hu-HU" dirty="0"/>
              <a:t>this </a:t>
            </a:r>
            <a:r>
              <a:rPr lang="en-US" dirty="0"/>
              <a:t>charts</a:t>
            </a:r>
            <a:r>
              <a:rPr lang="hu-HU" dirty="0"/>
              <a:t>,</a:t>
            </a:r>
            <a:r>
              <a:rPr lang="en-US" dirty="0"/>
              <a:t> we can see how each country </a:t>
            </a:r>
            <a:r>
              <a:rPr lang="hu-HU" dirty="0"/>
              <a:t>manages </a:t>
            </a:r>
            <a:r>
              <a:rPr lang="en-US" dirty="0"/>
              <a:t>its waste</a:t>
            </a:r>
            <a:r>
              <a:rPr lang="hu-HU" dirty="0"/>
              <a:t>.</a:t>
            </a:r>
          </a:p>
          <a:p>
            <a:pPr marL="0" lvl="0" indent="0" algn="l" rtl="0">
              <a:spcBef>
                <a:spcPts val="0"/>
              </a:spcBef>
              <a:spcAft>
                <a:spcPts val="0"/>
              </a:spcAft>
              <a:buNone/>
            </a:pPr>
            <a:r>
              <a:rPr lang="en-US" dirty="0"/>
              <a:t>Orange yellow: carried out in a landfill</a:t>
            </a:r>
            <a:endParaRPr lang="hu-HU" dirty="0"/>
          </a:p>
          <a:p>
            <a:pPr marL="0" lvl="0" indent="0" algn="l" rtl="0">
              <a:spcBef>
                <a:spcPts val="0"/>
              </a:spcBef>
              <a:spcAft>
                <a:spcPts val="0"/>
              </a:spcAft>
              <a:buNone/>
            </a:pPr>
            <a:r>
              <a:rPr lang="en-US" dirty="0"/>
              <a:t>Light blue: recycled</a:t>
            </a:r>
            <a:endParaRPr lang="hu-HU" dirty="0"/>
          </a:p>
          <a:p>
            <a:pPr marL="0" lvl="0" indent="0" algn="l" rtl="0">
              <a:spcBef>
                <a:spcPts val="0"/>
              </a:spcBef>
              <a:spcAft>
                <a:spcPts val="0"/>
              </a:spcAft>
              <a:buNone/>
            </a:pPr>
            <a:r>
              <a:rPr lang="en-US" dirty="0"/>
              <a:t>Dark blue: composted</a:t>
            </a:r>
            <a:endParaRPr lang="hu-HU" dirty="0"/>
          </a:p>
          <a:p>
            <a:pPr marL="0" lvl="0" indent="0" algn="l" rtl="0">
              <a:spcBef>
                <a:spcPts val="0"/>
              </a:spcBef>
              <a:spcAft>
                <a:spcPts val="0"/>
              </a:spcAft>
              <a:buNone/>
            </a:pPr>
            <a:r>
              <a:rPr lang="en-US" dirty="0"/>
              <a:t>Yellow: energy recycling</a:t>
            </a:r>
            <a:endParaRPr lang="hu-HU" dirty="0"/>
          </a:p>
          <a:p>
            <a:pPr marL="0" lvl="0" indent="0" algn="l" rtl="0">
              <a:spcBef>
                <a:spcPts val="0"/>
              </a:spcBef>
              <a:spcAft>
                <a:spcPts val="0"/>
              </a:spcAft>
              <a:buNone/>
            </a:pPr>
            <a:r>
              <a:rPr lang="en-US" dirty="0"/>
              <a:t>Green: unmanageable</a:t>
            </a:r>
            <a:endParaRPr lang="hu-HU" dirty="0"/>
          </a:p>
          <a:p>
            <a:pPr marL="0" lvl="0" indent="0" algn="l" rtl="0">
              <a:spcBef>
                <a:spcPts val="0"/>
              </a:spcBef>
              <a:spcAft>
                <a:spcPts val="0"/>
              </a:spcAft>
              <a:buNone/>
            </a:pPr>
            <a:endParaRPr lang="hu-HU" dirty="0"/>
          </a:p>
          <a:p>
            <a:pPr marL="0" lvl="0" indent="0" algn="l" rtl="0">
              <a:spcBef>
                <a:spcPts val="0"/>
              </a:spcBef>
              <a:spcAft>
                <a:spcPts val="0"/>
              </a:spcAft>
              <a:buNone/>
            </a:pPr>
            <a:r>
              <a:rPr lang="en-US" b="1" dirty="0"/>
              <a:t>Which country is in the lead? How is his waste distributed? What can they do well?</a:t>
            </a:r>
            <a:r>
              <a:rPr lang="hu-HU" b="1" dirty="0"/>
              <a:t>? </a:t>
            </a:r>
            <a:endParaRPr b="1" dirty="0"/>
          </a:p>
        </p:txBody>
      </p:sp>
      <p:sp>
        <p:nvSpPr>
          <p:cNvPr id="393" name="Google Shape;39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need some mathematical knowledge to calculate together.</a:t>
            </a:r>
            <a:endParaRPr lang="hu-HU" dirty="0"/>
          </a:p>
          <a:p>
            <a:pPr marL="0" lvl="0" indent="0" algn="l" rtl="0">
              <a:spcBef>
                <a:spcPts val="0"/>
              </a:spcBef>
              <a:spcAft>
                <a:spcPts val="0"/>
              </a:spcAft>
              <a:buNone/>
            </a:pPr>
            <a:r>
              <a:rPr lang="en-US" dirty="0"/>
              <a:t>Our first task is to calculate how much waste a person produces in a year based on the data provided.</a:t>
            </a:r>
            <a:r>
              <a:rPr lang="hu-HU" dirty="0"/>
              <a:t> </a:t>
            </a:r>
          </a:p>
          <a:p>
            <a:pPr marL="0" lvl="0" indent="0" algn="l" rtl="0">
              <a:spcBef>
                <a:spcPts val="0"/>
              </a:spcBef>
              <a:spcAft>
                <a:spcPts val="0"/>
              </a:spcAft>
              <a:buNone/>
            </a:pPr>
            <a:r>
              <a:rPr lang="en-US" dirty="0"/>
              <a:t>Population / annual waste generation</a:t>
            </a:r>
            <a:endParaRPr lang="hu-HU" dirty="0"/>
          </a:p>
          <a:p>
            <a:pPr marL="0" lvl="0" indent="0" algn="l" rtl="0">
              <a:spcBef>
                <a:spcPts val="0"/>
              </a:spcBef>
              <a:spcAft>
                <a:spcPts val="0"/>
              </a:spcAft>
              <a:buNone/>
            </a:pPr>
            <a:r>
              <a:rPr lang="en-US" dirty="0"/>
              <a:t>From this data we can easily calculate how much waste a person produces in one day: one person's annual waste / 365 days</a:t>
            </a:r>
            <a:endParaRPr lang="hu-HU" dirty="0"/>
          </a:p>
          <a:p>
            <a:pPr marL="0" lvl="0" indent="0" algn="l" rtl="0">
              <a:spcBef>
                <a:spcPts val="0"/>
              </a:spcBef>
              <a:spcAft>
                <a:spcPts val="0"/>
              </a:spcAft>
              <a:buNone/>
            </a:pPr>
            <a:r>
              <a:rPr lang="en-US" dirty="0"/>
              <a:t>From this we can calculate the total number of kg of waste our class produces in one day: the main daily waste * class size</a:t>
            </a:r>
            <a:endParaRPr lang="hu-HU" dirty="0"/>
          </a:p>
          <a:p>
            <a:pPr marL="0" lvl="0" indent="0" algn="l" rtl="0">
              <a:spcBef>
                <a:spcPts val="0"/>
              </a:spcBef>
              <a:spcAft>
                <a:spcPts val="0"/>
              </a:spcAft>
              <a:buNone/>
            </a:pPr>
            <a:endParaRPr lang="hu-HU" dirty="0"/>
          </a:p>
          <a:p>
            <a:pPr marL="0" lvl="0" indent="0" algn="l" rtl="0">
              <a:spcBef>
                <a:spcPts val="0"/>
              </a:spcBef>
              <a:spcAft>
                <a:spcPts val="0"/>
              </a:spcAft>
              <a:buNone/>
            </a:pPr>
            <a:r>
              <a:rPr lang="en-US" dirty="0"/>
              <a:t>This figure will not be completely accurate, as we do not spend the whole day at school, we do not produce garbage just at school and, of course, some households are already consciously paying attention to this, thus producing less waste than </a:t>
            </a:r>
            <a:r>
              <a:rPr lang="hu-HU" dirty="0"/>
              <a:t>the </a:t>
            </a:r>
            <a:r>
              <a:rPr lang="en-US" dirty="0"/>
              <a:t>average.</a:t>
            </a:r>
            <a:endParaRPr lang="hu-HU" dirty="0"/>
          </a:p>
          <a:p>
            <a:pPr marL="0" lvl="0" indent="0" algn="l" rtl="0">
              <a:spcBef>
                <a:spcPts val="0"/>
              </a:spcBef>
              <a:spcAft>
                <a:spcPts val="0"/>
              </a:spcAft>
              <a:buNone/>
            </a:pPr>
            <a:r>
              <a:rPr lang="en-US" dirty="0"/>
              <a:t>So, the number determined by our calculation is more of a starting point, helping us to realize that we have a lot to do to significantly reduce this value.</a:t>
            </a:r>
            <a:endParaRPr dirty="0"/>
          </a:p>
        </p:txBody>
      </p:sp>
      <p:sp>
        <p:nvSpPr>
          <p:cNvPr id="406" name="Google Shape;40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It is clear from the Hungarian data of 2018</a:t>
            </a:r>
            <a:r>
              <a:rPr lang="hu-HU" dirty="0"/>
              <a:t>,</a:t>
            </a:r>
            <a:r>
              <a:rPr lang="en-US" dirty="0"/>
              <a:t> that one-fifth of household waste could be easily composted and one-third could be saved from the bin by recycling.</a:t>
            </a:r>
            <a:endParaRPr lang="hu-HU" dirty="0"/>
          </a:p>
          <a:p>
            <a:pPr marL="0" lvl="0" indent="0" algn="l" rtl="0">
              <a:spcBef>
                <a:spcPts val="0"/>
              </a:spcBef>
              <a:spcAft>
                <a:spcPts val="0"/>
              </a:spcAft>
              <a:buNone/>
            </a:pPr>
            <a:r>
              <a:rPr lang="en-US" dirty="0"/>
              <a:t>With conscious consumption and a “zero waste” approach, each of them could be reduced or moved to a </a:t>
            </a:r>
            <a:r>
              <a:rPr lang="hu-HU" dirty="0"/>
              <a:t>re</a:t>
            </a:r>
            <a:r>
              <a:rPr lang="en-US" dirty="0"/>
              <a:t>usable or compostable group.</a:t>
            </a:r>
            <a:endParaRPr dirty="0"/>
          </a:p>
        </p:txBody>
      </p:sp>
      <p:sp>
        <p:nvSpPr>
          <p:cNvPr id="413" name="Google Shape;41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figure, we can see which country is where in</a:t>
            </a:r>
            <a:r>
              <a:rPr lang="hu-HU" baseline="0" dirty="0"/>
              <a:t> the</a:t>
            </a:r>
            <a:r>
              <a:rPr lang="en-US" dirty="0"/>
              <a:t> cycle</a:t>
            </a:r>
            <a:r>
              <a:rPr lang="hu-HU" dirty="0"/>
              <a:t>.</a:t>
            </a:r>
            <a:endParaRPr dirty="0"/>
          </a:p>
        </p:txBody>
      </p:sp>
      <p:sp>
        <p:nvSpPr>
          <p:cNvPr id="421" name="Google Shape;42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dirty="0"/>
              <a:t>Animals</a:t>
            </a:r>
            <a:r>
              <a:rPr lang="hu-HU" baseline="0" dirty="0"/>
              <a:t> has started to take back their territories....</a:t>
            </a:r>
            <a:endParaRPr dirty="0"/>
          </a:p>
        </p:txBody>
      </p:sp>
      <p:sp>
        <p:nvSpPr>
          <p:cNvPr id="118" name="Google Shape;1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pollute our resources with our wasting attitude. Waste pollution on rivers causes unpredictable damage to wildlife, pollutes drinking water, causes huge remediation costs, makes tourism impossible and makes life difficult for rive</a:t>
            </a:r>
            <a:r>
              <a:rPr lang="hu-HU" dirty="0"/>
              <a:t>rside</a:t>
            </a:r>
            <a:r>
              <a:rPr lang="hu-HU" baseline="0" dirty="0"/>
              <a:t> residents.</a:t>
            </a:r>
            <a:endParaRPr dirty="0"/>
          </a:p>
        </p:txBody>
      </p:sp>
      <p:sp>
        <p:nvSpPr>
          <p:cNvPr id="440" name="Google Shape;44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 understand the problem better, we must be aware of the decomposing time of each type of waste. Let's look at these together! </a:t>
            </a:r>
            <a:endParaRPr lang="hu-HU" dirty="0"/>
          </a:p>
          <a:p>
            <a:pPr marL="0" lvl="0" indent="0" algn="l" rtl="0">
              <a:spcBef>
                <a:spcPts val="0"/>
              </a:spcBef>
              <a:spcAft>
                <a:spcPts val="0"/>
              </a:spcAft>
              <a:buNone/>
            </a:pPr>
            <a:r>
              <a:rPr lang="en-US" dirty="0"/>
              <a:t>…… I would draw attention to the plastic bottle that NEVER decomposes if we don’t do something, the bottles in the ocean will float there without any change forever.</a:t>
            </a:r>
            <a:r>
              <a:rPr lang="hu-HU" dirty="0"/>
              <a:t> </a:t>
            </a:r>
            <a:r>
              <a:rPr lang="en-US" dirty="0"/>
              <a:t>The seriousness of the problem is also well illustrated by the fact that today, there is no place where we cannot find any kind of garbage.</a:t>
            </a:r>
            <a:endParaRPr dirty="0"/>
          </a:p>
        </p:txBody>
      </p:sp>
      <p:sp>
        <p:nvSpPr>
          <p:cNvPr id="448" name="Google Shape;44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Our actions affect our environment, as we have seen with the extinction of beluga. It is our decision whether to continue this kind of destruction or to try to protect the wildlife and nature, and if we are willing to do our best </a:t>
            </a:r>
            <a:r>
              <a:rPr lang="hu-HU" dirty="0"/>
              <a:t>we will</a:t>
            </a:r>
            <a:r>
              <a:rPr lang="en-US" dirty="0"/>
              <a:t> be able to admire the may-flies for centuries.</a:t>
            </a:r>
            <a:endParaRPr lang="hu-HU" dirty="0"/>
          </a:p>
          <a:p>
            <a:pPr marL="0" lvl="0" indent="0" algn="l" rtl="0">
              <a:spcBef>
                <a:spcPts val="0"/>
              </a:spcBef>
              <a:spcAft>
                <a:spcPts val="0"/>
              </a:spcAft>
              <a:buNone/>
            </a:pPr>
            <a:endParaRPr lang="hu-HU" dirty="0"/>
          </a:p>
          <a:p>
            <a:pPr marL="0" lvl="0" indent="0" algn="l" rtl="0">
              <a:spcBef>
                <a:spcPts val="0"/>
              </a:spcBef>
              <a:spcAft>
                <a:spcPts val="0"/>
              </a:spcAft>
              <a:buNone/>
            </a:pPr>
            <a:r>
              <a:rPr lang="hu-HU" dirty="0"/>
              <a:t>Mind opening: </a:t>
            </a:r>
            <a:r>
              <a:rPr lang="hu-HU" u="sng" dirty="0">
                <a:solidFill>
                  <a:schemeClr val="hlink"/>
                </a:solidFill>
                <a:hlinkClick r:id="rId3"/>
              </a:rPr>
              <a:t>https://www.youtube.com/watch?v=afMAHKVcQMQ</a:t>
            </a:r>
            <a:r>
              <a:rPr lang="hu-HU" dirty="0"/>
              <a:t> </a:t>
            </a:r>
            <a:endParaRPr dirty="0"/>
          </a:p>
        </p:txBody>
      </p:sp>
      <p:sp>
        <p:nvSpPr>
          <p:cNvPr id="458" name="Google Shape;45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Socrates, the Greek philosopher, was said that when he had visited the Athens market and had looked at the merchants rushing there, he sighed with satisfaction, "How many things that I don't need!„</a:t>
            </a:r>
            <a:endParaRPr lang="hu-HU" sz="1800" dirty="0">
              <a:solidFill>
                <a:srgbClr val="000000"/>
              </a:solidFill>
              <a:latin typeface="Calibri"/>
              <a:ea typeface="Calibri"/>
              <a:cs typeface="Calibri"/>
              <a:sym typeface="Calibri"/>
            </a:endParaRPr>
          </a:p>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“On the contrary, we convince each other and ourselves that we need many things to make our lives bearable, including a series of things we didn’t even know that they existed a few years ago. Prosperity is the state in which our needs can be met by consuming as many goods as possible as quickly as possible. Of course, this is only possible if we get rid of our old things as quickly as possible: so items designed for long-term use have been replaced by flashy but low-quality, fast-aging or disposable items. ” (</a:t>
            </a:r>
            <a:r>
              <a:rPr lang="en-US" sz="1800" dirty="0" err="1">
                <a:solidFill>
                  <a:srgbClr val="000000"/>
                </a:solidFill>
                <a:latin typeface="Calibri"/>
                <a:ea typeface="Calibri"/>
                <a:cs typeface="Calibri"/>
                <a:sym typeface="Calibri"/>
              </a:rPr>
              <a:t>András</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Lányi</a:t>
            </a:r>
            <a:r>
              <a:rPr lang="en-US" sz="1800" dirty="0">
                <a:solidFill>
                  <a:srgbClr val="000000"/>
                </a:solidFill>
                <a:latin typeface="Calibri"/>
                <a:ea typeface="Calibri"/>
                <a:cs typeface="Calibri"/>
                <a:sym typeface="Calibri"/>
              </a:rPr>
              <a:t>)</a:t>
            </a:r>
            <a:endParaRPr lang="hu-HU" sz="1800" dirty="0">
              <a:solidFill>
                <a:srgbClr val="000000"/>
              </a:solidFill>
              <a:latin typeface="Calibri"/>
              <a:ea typeface="Calibri"/>
              <a:cs typeface="Calibri"/>
              <a:sym typeface="Calibri"/>
            </a:endParaRPr>
          </a:p>
          <a:p>
            <a:pPr marL="0" lvl="0" indent="0" algn="just" rtl="0">
              <a:lnSpc>
                <a:spcPct val="115000"/>
              </a:lnSpc>
              <a:spcBef>
                <a:spcPts val="0"/>
              </a:spcBef>
              <a:spcAft>
                <a:spcPts val="0"/>
              </a:spcAft>
              <a:buNone/>
            </a:pPr>
            <a:endParaRPr sz="1800" dirty="0">
              <a:solidFill>
                <a:srgbClr val="000000"/>
              </a:solidFill>
              <a:latin typeface="Calibri"/>
              <a:ea typeface="Calibri"/>
              <a:cs typeface="Calibri"/>
              <a:sym typeface="Calibri"/>
            </a:endParaRPr>
          </a:p>
          <a:p>
            <a:pPr marL="0" marR="0" lvl="0" indent="0" algn="just" rtl="0">
              <a:lnSpc>
                <a:spcPct val="115000"/>
              </a:lnSpc>
              <a:spcBef>
                <a:spcPts val="1000"/>
              </a:spcBef>
              <a:spcAft>
                <a:spcPts val="0"/>
              </a:spcAft>
              <a:buClr>
                <a:srgbClr val="000000"/>
              </a:buClr>
              <a:buSzPts val="1800"/>
              <a:buFont typeface="Calibri"/>
              <a:buNone/>
            </a:pPr>
            <a:r>
              <a:rPr lang="hu-HU" sz="1800" dirty="0">
                <a:solidFill>
                  <a:srgbClr val="000000"/>
                </a:solidFill>
                <a:latin typeface="Calibri"/>
                <a:ea typeface="Calibri"/>
                <a:cs typeface="Calibri"/>
                <a:sym typeface="Calibri"/>
              </a:rPr>
              <a:t>„</a:t>
            </a:r>
            <a:r>
              <a:rPr lang="en-US" sz="1800" dirty="0">
                <a:solidFill>
                  <a:srgbClr val="000000"/>
                </a:solidFill>
                <a:latin typeface="Calibri"/>
                <a:ea typeface="Calibri"/>
                <a:cs typeface="Calibri"/>
                <a:sym typeface="Calibri"/>
              </a:rPr>
              <a:t>"Money can not buy you happiness!" - says the proverb, and this is also proved by the ranking of the Happy Planet Index which measures the ecological efficiency of achieving human well-being! However, with our consumption habits, we try to prove the opposite. We eat, work, travel, have fun… Meanwhile, we use hundreds of products and services, some for just a few minutes. Many times we don’t even think about where the shopped products came from and where it’s going? With our illustration, we show the life cycle of raw materials, products and their packaging, from which it is clear that their fate is upon us... What will be the end, cycle or final destination? Waste reincarnation or garbage island?</a:t>
            </a:r>
            <a:endParaRPr sz="1800" dirty="0">
              <a:latin typeface="Calibri"/>
              <a:ea typeface="Calibri"/>
              <a:cs typeface="Calibri"/>
              <a:sym typeface="Calibri"/>
            </a:endParaRPr>
          </a:p>
          <a:p>
            <a:pPr marL="0" lvl="0" indent="0" algn="l" rtl="0">
              <a:spcBef>
                <a:spcPts val="1000"/>
              </a:spcBef>
              <a:spcAft>
                <a:spcPts val="0"/>
              </a:spcAft>
              <a:buNone/>
            </a:pPr>
            <a:endParaRPr dirty="0"/>
          </a:p>
        </p:txBody>
      </p:sp>
      <p:sp>
        <p:nvSpPr>
          <p:cNvPr id="469" name="Google Shape;46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It is very important </a:t>
            </a:r>
            <a:r>
              <a:rPr lang="hu-HU" dirty="0"/>
              <a:t>to </a:t>
            </a:r>
            <a:r>
              <a:rPr lang="en-US" dirty="0"/>
              <a:t>recognize that we need to change! This change must require some extra energy from us but it’s worth it! Let's see what we can do…</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order to understand what we are facing, it is worth getting to know the waste composition of the municipality with the colleagues of the local government. Let’s take the time and energy to visit our landfill. Let’s take a look at what kind of rubbish </a:t>
            </a:r>
            <a:r>
              <a:rPr lang="hu-HU" dirty="0"/>
              <a:t>can be</a:t>
            </a:r>
            <a:r>
              <a:rPr lang="en-US" dirty="0"/>
              <a:t> found in municipal waste bins. See: Zero Waste school presentation from slide 46</a:t>
            </a:r>
            <a:r>
              <a:rPr lang="hu-HU" dirty="0"/>
              <a:t>.</a:t>
            </a: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Local governments have a huge role to play in initiating and sustaining change. There are several areas in which you can either set an example or support the citizens.</a:t>
            </a:r>
            <a:endParaRPr lang="hu-HU" dirty="0"/>
          </a:p>
          <a:p>
            <a:r>
              <a:rPr lang="en-US" dirty="0"/>
              <a:t>The 3 main areas:</a:t>
            </a:r>
            <a:endParaRPr lang="hu-HU" dirty="0"/>
          </a:p>
          <a:p>
            <a:r>
              <a:rPr lang="en-US" dirty="0"/>
              <a:t>internal operation </a:t>
            </a:r>
            <a:endParaRPr lang="hu-HU" dirty="0"/>
          </a:p>
          <a:p>
            <a:r>
              <a:rPr lang="en-US" dirty="0"/>
              <a:t>involvement of citizens</a:t>
            </a:r>
            <a:endParaRPr lang="hu-HU" dirty="0"/>
          </a:p>
          <a:p>
            <a:r>
              <a:rPr lang="en-US" dirty="0"/>
              <a:t>initiatives</a:t>
            </a:r>
            <a:endParaRPr lang="hu-HU" dirty="0"/>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Digitization: </a:t>
            </a:r>
            <a:r>
              <a:rPr lang="en-US" dirty="0"/>
              <a:t>With COVID-19, many institutions have switched to digital administration, which on one hand is more convenient</a:t>
            </a:r>
            <a:r>
              <a:rPr lang="hu-HU" dirty="0"/>
              <a:t>,</a:t>
            </a:r>
            <a:r>
              <a:rPr lang="en-US" dirty="0"/>
              <a:t> on the other hand we can save our environment by saving a significant amount of paper, thus saving trees. Using less paper can also have a good effect on our budget.</a:t>
            </a:r>
            <a:endParaRPr lang="hu-HU" dirty="0"/>
          </a:p>
          <a:p>
            <a:endParaRPr lang="hu-HU" dirty="0"/>
          </a:p>
          <a:p>
            <a:r>
              <a:rPr lang="en-US" b="1" dirty="0"/>
              <a:t>Selection: </a:t>
            </a:r>
            <a:r>
              <a:rPr lang="en-US" dirty="0"/>
              <a:t>It is also worth rethinking the rubbish bins next to our table. Instead of collecting the waste in one bin at our table , let’s create common recycling bins. So we may have to stand up at work to throw something out</a:t>
            </a:r>
            <a:r>
              <a:rPr lang="hu-HU" dirty="0"/>
              <a:t>.</a:t>
            </a:r>
            <a:r>
              <a:rPr lang="hu-HU" baseline="0" dirty="0"/>
              <a:t> B</a:t>
            </a:r>
            <a:r>
              <a:rPr lang="en-US" dirty="0" err="1"/>
              <a:t>elieve</a:t>
            </a:r>
            <a:r>
              <a:rPr lang="en-US" dirty="0"/>
              <a:t> me it’s okay if you move a little and sit back with renewed strength</a:t>
            </a:r>
            <a:r>
              <a:rPr lang="hu-HU" dirty="0"/>
              <a:t>.</a:t>
            </a:r>
            <a:r>
              <a:rPr lang="en-US" dirty="0"/>
              <a:t> It is also worth paying attention to the waste to be treated separately, e.g. batteries, food residues, oil. It is worth getting a separate bin for these, more and more service providers are offering the opportunity to do so. These bins should also be made available to the public and the public should be made aware of the possibility of disposing of this type of waste in municipally maintained buildings (sports and cultural centers, health centers, hospitals, social institutions). If we place separate bins, we also support circular economy, for example: if a soda can is not thrown in the right place, it will be 200-500 years before it decomposes but if it is thrown in a good place, it can be reused forever.</a:t>
            </a:r>
            <a:endParaRPr lang="hu-HU" dirty="0"/>
          </a:p>
          <a:p>
            <a:endParaRPr lang="hu-HU" dirty="0"/>
          </a:p>
          <a:p>
            <a:pPr marL="0" indent="0"/>
            <a:r>
              <a:rPr lang="en-US" b="1" dirty="0"/>
              <a:t>Suppliers: </a:t>
            </a:r>
            <a:r>
              <a:rPr lang="en-US" dirty="0"/>
              <a:t>Suppliers have an important role to play in sustainable operations. If sustainability is important for local governments, it is worth working with companies that also care about this topic and</a:t>
            </a:r>
            <a:r>
              <a:rPr lang="hu-HU" baseline="0" dirty="0"/>
              <a:t> willing to</a:t>
            </a:r>
            <a:r>
              <a:rPr lang="en-US" dirty="0"/>
              <a:t> do for it. There are many ways to do this, such as compensating for CO2 emissions, running on renewable energy, optimizing their logistics to reduce CO2 emissions, using recycled materials, and so on. Bottled soft drinks are also worth considering. If someone comes to an appointment, we can also offer a jug of water or local </a:t>
            </a:r>
            <a:r>
              <a:rPr lang="hu-HU" dirty="0"/>
              <a:t>juice</a:t>
            </a:r>
            <a:r>
              <a:rPr lang="en-US" dirty="0"/>
              <a:t> so we don’t burden the environment with plastic bottles. At events organized by the settlement,  avoid disposable glasses and cutlery, and provide durable alternatives with a deposit fee.</a:t>
            </a:r>
            <a:r>
              <a:rPr lang="hu-HU" dirty="0"/>
              <a:t> Following </a:t>
            </a:r>
            <a:r>
              <a:rPr lang="en-US" dirty="0"/>
              <a:t>is also worth communicating to the citizens</a:t>
            </a:r>
            <a:r>
              <a:rPr lang="hu-HU" dirty="0"/>
              <a:t>:</a:t>
            </a:r>
            <a:r>
              <a:rPr lang="en-US" dirty="0"/>
              <a:t> all our purchases are votes, it matters where we get our items and food.</a:t>
            </a:r>
            <a:endParaRPr lang="hu-HU" dirty="0"/>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48</a:t>
            </a:fld>
            <a:endParaRPr/>
          </a:p>
        </p:txBody>
      </p:sp>
    </p:spTree>
    <p:extLst>
      <p:ext uri="{BB962C8B-B14F-4D97-AF65-F5344CB8AC3E}">
        <p14:creationId xmlns:p14="http://schemas.microsoft.com/office/powerpoint/2010/main" val="1632156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hu-HU" dirty="0"/>
          </a:p>
          <a:p>
            <a:r>
              <a:rPr lang="hu-HU" b="1" dirty="0"/>
              <a:t>Recycling bins:</a:t>
            </a:r>
            <a:r>
              <a:rPr lang="hu-HU" dirty="0"/>
              <a:t> </a:t>
            </a:r>
            <a:r>
              <a:rPr lang="en-US" dirty="0"/>
              <a:t>To prevent our waste from ending up in landfills, we should place recycling bins. The aim of the area is to be able to utilize as much waste as possible, thus supporting the cycle. We can also easily make garbage collect</a:t>
            </a:r>
            <a:r>
              <a:rPr lang="hu-HU" dirty="0"/>
              <a:t>ing</a:t>
            </a:r>
            <a:r>
              <a:rPr lang="hu-HU" baseline="0" dirty="0"/>
              <a:t> competition </a:t>
            </a:r>
            <a:r>
              <a:rPr lang="en-US" dirty="0"/>
              <a:t>which can motivate the citizens better. For example, by throwing out the cigarette butts people can vote by choosing the box with the answer they vote for. This is not just the case with the butts. It is also worth organizing trainings for the correct use of rubbish bins. The first part of our presentation can be used for this purpose as well.</a:t>
            </a:r>
            <a:endParaRPr lang="hu-HU" dirty="0"/>
          </a:p>
          <a:p>
            <a:endParaRPr lang="hu-HU" b="1" dirty="0"/>
          </a:p>
          <a:p>
            <a:r>
              <a:rPr lang="hu-HU" b="1" dirty="0"/>
              <a:t>Supporting</a:t>
            </a:r>
            <a:r>
              <a:rPr lang="hu-HU" b="1" baseline="0" dirty="0"/>
              <a:t> with tools</a:t>
            </a:r>
            <a:r>
              <a:rPr lang="hu-HU" b="1" dirty="0"/>
              <a:t>: </a:t>
            </a:r>
            <a:r>
              <a:rPr lang="en-US" dirty="0"/>
              <a:t>In order to achieve a more sustainable settlement, we can also support the population with various tools. For example, composters, high see beds, reusable packaging but even bicycles.</a:t>
            </a:r>
            <a:r>
              <a:rPr lang="hu-HU" dirty="0"/>
              <a:t> </a:t>
            </a:r>
            <a:r>
              <a:rPr lang="en-US" dirty="0"/>
              <a:t>We also have the opportunity to activate the inhabitants with various competitions, with which they can create tools themselves that support sustainability  (See: presentation competition ideas). Plastic bags are still very popular in local markets. You may want to replace them with reusable versions. This can even be done with the involvement of volunteers. A great example:  </a:t>
            </a:r>
            <a:r>
              <a:rPr lang="en-US" dirty="0" err="1"/>
              <a:t>Zsákfutár</a:t>
            </a:r>
            <a:r>
              <a:rPr lang="en-US" dirty="0"/>
              <a:t> (Sack Courier) initiative:</a:t>
            </a:r>
            <a:r>
              <a:rPr lang="hu-HU" dirty="0">
                <a:hlinkClick r:id="rId3"/>
              </a:rPr>
              <a:t>https://www.youtube.com/watch?v=G-BWuDhWdVM</a:t>
            </a:r>
            <a:r>
              <a:rPr lang="hu-HU" dirty="0"/>
              <a:t> </a:t>
            </a:r>
          </a:p>
          <a:p>
            <a:endParaRPr lang="hu-HU" dirty="0"/>
          </a:p>
          <a:p>
            <a:pPr marL="0" indent="0"/>
            <a:r>
              <a:rPr lang="hu-HU" b="1" dirty="0"/>
              <a:t>Supporting services:</a:t>
            </a:r>
            <a:r>
              <a:rPr lang="hu-HU" dirty="0"/>
              <a:t> </a:t>
            </a:r>
            <a:r>
              <a:rPr lang="en-US" dirty="0"/>
              <a:t>There are already many support services that can make the settlement more sustainable. E.g.:</a:t>
            </a:r>
            <a:r>
              <a:rPr lang="hu-HU" dirty="0"/>
              <a:t> </a:t>
            </a:r>
            <a:r>
              <a:rPr lang="en-US" dirty="0"/>
              <a:t>Organizing garage fairs: trash for us, a treasure for others. Typically at such fairs we can buy great things</a:t>
            </a:r>
            <a:r>
              <a:rPr lang="hu-HU" dirty="0"/>
              <a:t> like </a:t>
            </a:r>
            <a:r>
              <a:rPr lang="en-US" dirty="0"/>
              <a:t>furniture, clothes or kitchen tools for a little money.</a:t>
            </a:r>
            <a:r>
              <a:rPr lang="hu-HU" baseline="0" dirty="0"/>
              <a:t> </a:t>
            </a:r>
            <a:r>
              <a:rPr lang="en-US" dirty="0"/>
              <a:t>So instead of throwing away at house-clearance or dusting it in our attic, it can have a new home, meaning it cab be used again by its new owner.</a:t>
            </a:r>
            <a:endParaRPr lang="hu-HU" dirty="0"/>
          </a:p>
          <a:p>
            <a:pPr marL="0" indent="0"/>
            <a:endParaRPr lang="hu-HU" dirty="0"/>
          </a:p>
          <a:p>
            <a:pPr marL="0" indent="0"/>
            <a:r>
              <a:rPr lang="en-US" dirty="0"/>
              <a:t>Repair workshops: it is worth setting up a workshop for the population, where you can repair a non-functioning object yourself with the help of an expert. We have a lot of items in our landfills that could have been reused with a little repair, but we put them in the trash for lack of tools and knowledge. Save these items (if we don't need them we can sell it at the garage fair 😉)</a:t>
            </a:r>
            <a:endParaRPr lang="hu-HU" dirty="0"/>
          </a:p>
          <a:p>
            <a:pPr marL="0" indent="0"/>
            <a:r>
              <a:rPr lang="en-US" dirty="0"/>
              <a:t>Workshops: we could recycle a lot of our waste with a little creativity. This is often due to a lack of ideas or tools. It is worth providing space and a specialist for this, thus reducing the waste of the settlement.</a:t>
            </a:r>
            <a:endParaRPr lang="hu-HU" dirty="0"/>
          </a:p>
          <a:p>
            <a:pPr marL="0" indent="0"/>
            <a:r>
              <a:rPr lang="en-US" dirty="0"/>
              <a:t>Lectures: It is useful for the public to organize different lectures to  understand the problems better and how to deal with them. Topics could be: sustainable architecture, the dangers of waste incineration, circular economy, how to launch a business based on circular economy, good examples of waste reduction, and so on.</a:t>
            </a:r>
            <a:endParaRPr lang="hu-HU" dirty="0"/>
          </a:p>
          <a:p>
            <a:pPr marL="0" indent="0"/>
            <a:r>
              <a:rPr lang="en-US" dirty="0"/>
              <a:t>Creating a study trail: the study trail is for the locals and visitors at the same time. The locals can learn more about its natural resources and thus, appreciate and protect it. And for visitors, it can be a good program, even, getting to know the rivers from a boat and a canoe, thus providing an extra service, and from the income of the service, the local government can ensure the cleanliness of the area.</a:t>
            </a:r>
            <a:endParaRPr lang="hu-HU" dirty="0"/>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49</a:t>
            </a:fld>
            <a:endParaRPr/>
          </a:p>
        </p:txBody>
      </p:sp>
    </p:spTree>
    <p:extLst>
      <p:ext uri="{BB962C8B-B14F-4D97-AF65-F5344CB8AC3E}">
        <p14:creationId xmlns:p14="http://schemas.microsoft.com/office/powerpoint/2010/main" val="267477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dirty="0"/>
              <a:t>Air</a:t>
            </a:r>
            <a:r>
              <a:rPr lang="hu-HU" baseline="0" dirty="0"/>
              <a:t> quality</a:t>
            </a:r>
            <a:r>
              <a:rPr lang="hu-HU" dirty="0"/>
              <a:t> has improved.. </a:t>
            </a:r>
            <a:endParaRPr dirty="0"/>
          </a:p>
          <a:p>
            <a:pPr marL="0" lvl="0" indent="0" algn="l" rtl="0">
              <a:spcBef>
                <a:spcPts val="0"/>
              </a:spcBef>
              <a:spcAft>
                <a:spcPts val="0"/>
              </a:spcAft>
              <a:buNone/>
            </a:pPr>
            <a:r>
              <a:rPr lang="hu-HU" b="1" dirty="0"/>
              <a:t>Which country can</a:t>
            </a:r>
            <a:r>
              <a:rPr lang="hu-HU" b="1" baseline="0" dirty="0"/>
              <a:t> you see</a:t>
            </a:r>
            <a:r>
              <a:rPr lang="hu-HU" b="1" dirty="0"/>
              <a:t>? </a:t>
            </a:r>
            <a:endParaRPr dirty="0"/>
          </a:p>
          <a:p>
            <a:pPr marL="0" indent="0"/>
            <a:r>
              <a:rPr lang="en-US" b="1" dirty="0"/>
              <a:t>What could have improved the air quality so much?</a:t>
            </a:r>
            <a:endParaRPr dirty="0"/>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People are the key to </a:t>
            </a:r>
            <a:r>
              <a:rPr lang="en-US" dirty="0" err="1"/>
              <a:t>achiev</a:t>
            </a:r>
            <a:r>
              <a:rPr lang="hu-HU" dirty="0"/>
              <a:t>e</a:t>
            </a:r>
            <a:r>
              <a:rPr lang="en-US" dirty="0"/>
              <a:t> change. Lots of good ideas and help can come from them. In order to work well with them, it is definitely worth building a close relationship within a forum. The aim of the forum is to present their own ideas or the local government can even ask for help and participation.</a:t>
            </a:r>
            <a:r>
              <a:rPr lang="hu-HU" dirty="0"/>
              <a:t> </a:t>
            </a:r>
            <a:r>
              <a:rPr lang="en-US" dirty="0"/>
              <a:t>It is important that the citizens be able to collect their ideas in a well-structured system and present truly considered ideas.</a:t>
            </a:r>
            <a:r>
              <a:rPr lang="hu-HU" dirty="0"/>
              <a:t> </a:t>
            </a:r>
            <a:r>
              <a:rPr lang="en-US" dirty="0"/>
              <a:t>To make a forum an elected leader and clerk are required who brings people together.</a:t>
            </a:r>
            <a:r>
              <a:rPr lang="hu-HU" dirty="0"/>
              <a:t> </a:t>
            </a:r>
          </a:p>
          <a:p>
            <a:pPr marL="0" lvl="0" indent="0" algn="l" rtl="0">
              <a:spcBef>
                <a:spcPts val="0"/>
              </a:spcBef>
              <a:spcAft>
                <a:spcPts val="0"/>
              </a:spcAft>
              <a:buNone/>
            </a:pPr>
            <a:r>
              <a:rPr lang="en-US" dirty="0"/>
              <a:t>Local governments can support the establishment of the forum by providing a venue, it is worth offering a room for 3 hours once a month.</a:t>
            </a:r>
            <a:r>
              <a:rPr lang="hu-HU" dirty="0"/>
              <a:t> </a:t>
            </a:r>
            <a:r>
              <a:rPr lang="en-US" dirty="0"/>
              <a:t>It is also worth motivating people to be as active as possible. How to do this depends on the settlement, as other frameworks are available. It is also worth examining the forum members to see what motivates them and why this topic is important to them. The motivation can be a commemorative poster (the names of the project’s idea owners are placed in public), a newspaper article in the local paper, a competition, or even a monetary reward</a:t>
            </a:r>
            <a:r>
              <a:rPr lang="hu-HU" dirty="0"/>
              <a:t>.</a:t>
            </a:r>
            <a:endParaRPr dirty="0"/>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50</a:t>
            </a:fld>
            <a:endParaRPr/>
          </a:p>
        </p:txBody>
      </p:sp>
    </p:spTree>
    <p:extLst>
      <p:ext uri="{BB962C8B-B14F-4D97-AF65-F5344CB8AC3E}">
        <p14:creationId xmlns:p14="http://schemas.microsoft.com/office/powerpoint/2010/main" val="20055403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can delegate tasks to the active citizens.</a:t>
            </a:r>
            <a:r>
              <a:rPr lang="hu-HU" dirty="0"/>
              <a:t> </a:t>
            </a:r>
            <a:r>
              <a:rPr lang="en-US" dirty="0"/>
              <a:t>Local governments have a lot of work to do which puts a strain on them. </a:t>
            </a:r>
            <a:r>
              <a:rPr lang="hu-HU" dirty="0"/>
              <a:t>E</a:t>
            </a:r>
            <a:r>
              <a:rPr lang="en-US" dirty="0" err="1"/>
              <a:t>nthusiastic</a:t>
            </a:r>
            <a:r>
              <a:rPr lang="en-US" dirty="0"/>
              <a:t> </a:t>
            </a:r>
            <a:r>
              <a:rPr lang="hu-HU" dirty="0"/>
              <a:t>inhabitants</a:t>
            </a:r>
            <a:r>
              <a:rPr lang="en-US" dirty="0"/>
              <a:t> </a:t>
            </a:r>
            <a:r>
              <a:rPr lang="hu-HU" dirty="0"/>
              <a:t>are</a:t>
            </a:r>
            <a:r>
              <a:rPr lang="en-US" dirty="0"/>
              <a:t> open to many things in the spirit of sustainability, they are happy to take part in the tasks, it is worth starting a dialogue with them to discuss the possibilities.</a:t>
            </a:r>
            <a:endParaRPr lang="hu-HU" dirty="0"/>
          </a:p>
          <a:p>
            <a:pPr marL="0" lvl="0" indent="0" algn="l" rtl="0">
              <a:spcBef>
                <a:spcPts val="0"/>
              </a:spcBef>
              <a:spcAft>
                <a:spcPts val="0"/>
              </a:spcAft>
              <a:buNone/>
            </a:pPr>
            <a:endParaRPr lang="hu-HU" dirty="0"/>
          </a:p>
          <a:p>
            <a:pPr marL="0" lvl="0" indent="0" algn="l" rtl="0">
              <a:spcBef>
                <a:spcPts val="0"/>
              </a:spcBef>
              <a:spcAft>
                <a:spcPts val="0"/>
              </a:spcAft>
              <a:buNone/>
            </a:pPr>
            <a:r>
              <a:rPr lang="en-US" dirty="0"/>
              <a:t>Example:</a:t>
            </a:r>
            <a:r>
              <a:rPr lang="hu-HU" dirty="0"/>
              <a:t> </a:t>
            </a:r>
            <a:r>
              <a:rPr lang="en-US" dirty="0"/>
              <a:t>People are increasingly visiting the local government to plant trees in public areas. It seems like an easy request but in order to keep a tree alive watering is essential (in the case of seedlings or in times of great drought), i.e. by planting trees indirectly</a:t>
            </a:r>
            <a:r>
              <a:rPr lang="hu-HU" dirty="0"/>
              <a:t>,</a:t>
            </a:r>
            <a:r>
              <a:rPr lang="en-US" dirty="0"/>
              <a:t> people give new tasks to local governments that often find it difficult to manage the necessary resources (sprinkler car, tank, water, workers).</a:t>
            </a:r>
            <a:r>
              <a:rPr lang="hu-HU" dirty="0"/>
              <a:t> </a:t>
            </a:r>
            <a:r>
              <a:rPr lang="en-US" dirty="0"/>
              <a:t>In order to build a more efficient system with the inhabitants, it is worth announcing a tree adoption campaign. They can adopt trees and take responsibility, take care of the supply of water.</a:t>
            </a:r>
            <a:r>
              <a:rPr lang="hu-HU" dirty="0"/>
              <a:t> </a:t>
            </a:r>
            <a:r>
              <a:rPr lang="en-US" dirty="0"/>
              <a:t>There are tasks that cannot be delegated, such as pruning trees, which requires serious competency.</a:t>
            </a:r>
            <a:r>
              <a:rPr lang="hu-HU" dirty="0"/>
              <a:t> </a:t>
            </a:r>
            <a:r>
              <a:rPr lang="en-US" dirty="0"/>
              <a:t>The name of the person adopting the tree can also be displayed at the base of the tree, thus encouraging the adopter to continue watering.</a:t>
            </a:r>
            <a:r>
              <a:rPr lang="hu-HU" dirty="0"/>
              <a:t> </a:t>
            </a:r>
            <a:r>
              <a:rPr lang="en-US" dirty="0"/>
              <a:t>We can even adopt beach areas where we constantly monitor, inspect the area and, if necessary, arrange rubbish collection.</a:t>
            </a:r>
            <a:endParaRPr lang="hu-HU" dirty="0"/>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have collected some ideas about how the management of the city can help the citizens in waste reduction.</a:t>
            </a:r>
            <a:r>
              <a:rPr lang="hu-HU" dirty="0"/>
              <a:t> </a:t>
            </a:r>
            <a:r>
              <a:rPr lang="en-US" dirty="0"/>
              <a:t>We mentioned earlier that it is also worth motivating the residents, we have used these ideas below.</a:t>
            </a:r>
            <a:r>
              <a:rPr lang="hu-HU" dirty="0"/>
              <a:t> </a:t>
            </a:r>
            <a:r>
              <a:rPr lang="en-US" dirty="0"/>
              <a:t>It is important that this is just the beginning, further opportunities should be explored in cooperation with the public forum.</a:t>
            </a:r>
            <a:endParaRPr dirty="0"/>
          </a:p>
          <a:p>
            <a:pPr marL="0" lvl="0" indent="0" algn="l" rtl="0">
              <a:spcBef>
                <a:spcPts val="0"/>
              </a:spcBef>
              <a:spcAft>
                <a:spcPts val="0"/>
              </a:spcAft>
              <a:buNone/>
            </a:pPr>
            <a:endParaRPr dirty="0"/>
          </a:p>
        </p:txBody>
      </p:sp>
      <p:sp>
        <p:nvSpPr>
          <p:cNvPr id="114" name="Google Shape;11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Unfortunately, illegal waste is still a huge problem. In order to eliminate this, it is advisable to advertise competitions. Schools, streets, districts, teams can also take part in the competition, the aim is to collect as much garbage as possible. It’s worth thinking about competition</a:t>
            </a:r>
            <a:r>
              <a:rPr lang="hu-HU" dirty="0"/>
              <a:t>s</a:t>
            </a:r>
            <a:r>
              <a:rPr lang="en-US" dirty="0"/>
              <a:t> because it encourages participants even more</a:t>
            </a:r>
            <a:r>
              <a:rPr lang="hu-HU" dirty="0"/>
              <a:t>.</a:t>
            </a:r>
          </a:p>
          <a:p>
            <a:pPr marL="0" indent="0"/>
            <a:endParaRPr lang="hu-HU" dirty="0"/>
          </a:p>
          <a:p>
            <a:pPr marL="0" indent="0"/>
            <a:r>
              <a:rPr lang="en-US" dirty="0"/>
              <a:t>Important:</a:t>
            </a:r>
            <a:r>
              <a:rPr lang="hu-HU" dirty="0"/>
              <a:t> </a:t>
            </a:r>
            <a:r>
              <a:rPr lang="en-US" dirty="0"/>
              <a:t>There are a lot of surprising objects that can come up during garbage collection, and caution is very important. It is a good idea to provide an education before collecting to prepare participants for the correct rubbish collection. Ensure secure bags and gloves.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0" name="Google Shape;12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TrashArt</a:t>
            </a:r>
            <a:r>
              <a:rPr lang="en-US" dirty="0"/>
              <a:t> Contest Advertisement:</a:t>
            </a:r>
            <a:r>
              <a:rPr lang="hu-HU" dirty="0"/>
              <a:t> </a:t>
            </a:r>
            <a:r>
              <a:rPr lang="en-US" dirty="0"/>
              <a:t>The aim of the competition, on one hand, is to recycle our trash and at the same time draw attention to the problem. We can set the announcement of the competition to our settlement (what age group it is for, only our own garbage can be collected /  the only the restriction is to be rubbish.</a:t>
            </a:r>
            <a:r>
              <a:rPr lang="hu-HU" dirty="0"/>
              <a:t> </a:t>
            </a:r>
          </a:p>
          <a:p>
            <a:pPr marL="0" lvl="0" indent="0" algn="l" rtl="0">
              <a:spcBef>
                <a:spcPts val="0"/>
              </a:spcBef>
              <a:spcAft>
                <a:spcPts val="0"/>
              </a:spcAft>
              <a:buNone/>
            </a:pPr>
            <a:endParaRPr lang="hu-HU" dirty="0"/>
          </a:p>
          <a:p>
            <a:pPr marL="0" lvl="0" indent="0" algn="l" rtl="0">
              <a:spcBef>
                <a:spcPts val="0"/>
              </a:spcBef>
              <a:spcAft>
                <a:spcPts val="0"/>
              </a:spcAft>
              <a:buNone/>
            </a:pPr>
            <a:r>
              <a:rPr lang="en-US" dirty="0"/>
              <a:t>The fate of the completed works can be several:</a:t>
            </a:r>
            <a:endParaRPr lang="hu-HU" dirty="0"/>
          </a:p>
          <a:p>
            <a:pPr marL="171450" lvl="0" indent="-171450" algn="l" rtl="0">
              <a:spcBef>
                <a:spcPts val="0"/>
              </a:spcBef>
              <a:spcAft>
                <a:spcPts val="0"/>
              </a:spcAft>
              <a:buFontTx/>
              <a:buChar char="-"/>
            </a:pPr>
            <a:r>
              <a:rPr lang="en-US" dirty="0"/>
              <a:t>there may be statues in our settlement</a:t>
            </a:r>
            <a:endParaRPr lang="hu-HU" dirty="0"/>
          </a:p>
          <a:p>
            <a:pPr marL="171450" lvl="0" indent="-171450" algn="l" rtl="0">
              <a:spcBef>
                <a:spcPts val="0"/>
              </a:spcBef>
              <a:spcAft>
                <a:spcPts val="0"/>
              </a:spcAft>
              <a:buFontTx/>
              <a:buChar char="-"/>
            </a:pPr>
            <a:r>
              <a:rPr lang="en-US" dirty="0"/>
              <a:t>we can auction it (addressing the industrial park of the settlement) and use the income for other similar projects</a:t>
            </a:r>
            <a:endParaRPr lang="hu-HU" dirty="0"/>
          </a:p>
          <a:p>
            <a:pPr marL="171450" lvl="0" indent="-171450" algn="l" rtl="0">
              <a:spcBef>
                <a:spcPts val="0"/>
              </a:spcBef>
              <a:spcAft>
                <a:spcPts val="0"/>
              </a:spcAft>
              <a:buFontTx/>
              <a:buChar char="-"/>
            </a:pPr>
            <a:r>
              <a:rPr lang="en-US" dirty="0"/>
              <a:t>its creator can decide his fate</a:t>
            </a:r>
            <a:r>
              <a:rPr lang="hu-HU" dirty="0"/>
              <a: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7" name="Google Shape;1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Water collection:</a:t>
            </a:r>
            <a:endParaRPr lang="hu-HU" dirty="0"/>
          </a:p>
          <a:p>
            <a:pPr marL="0" lvl="0" indent="0" algn="l" rtl="0">
              <a:spcBef>
                <a:spcPts val="0"/>
              </a:spcBef>
              <a:spcAft>
                <a:spcPts val="0"/>
              </a:spcAft>
              <a:buNone/>
            </a:pPr>
            <a:r>
              <a:rPr lang="en-US" dirty="0"/>
              <a:t>The water catchments can also be made out of waste .... An unused barrel is perfect for the function. Here, too, we have the opportunity to announce a competition</a:t>
            </a:r>
            <a:r>
              <a:rPr lang="hu-HU" baseline="0" dirty="0"/>
              <a:t> </a:t>
            </a:r>
            <a:r>
              <a:rPr lang="en-US" dirty="0"/>
              <a:t>of the most creative, most beautiful rainwater catchment system. According to the possibilities of the local government, you can take part in the process, for example: you can provide inserts, tools and a location. In the case of river basins, on one hand, you can recycle and, on the other hand, you can also pay attention to water management.</a:t>
            </a:r>
            <a:endParaRPr dirty="0"/>
          </a:p>
          <a:p>
            <a:pPr marL="0" lvl="0" indent="0" algn="l" rtl="0">
              <a:spcBef>
                <a:spcPts val="0"/>
              </a:spcBef>
              <a:spcAft>
                <a:spcPts val="0"/>
              </a:spcAft>
              <a:buNone/>
            </a:pPr>
            <a:endParaRPr dirty="0"/>
          </a:p>
        </p:txBody>
      </p:sp>
      <p:sp>
        <p:nvSpPr>
          <p:cNvPr id="138" name="Google Shape;13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Compost:</a:t>
            </a:r>
            <a:endParaRPr lang="hu-HU" dirty="0"/>
          </a:p>
          <a:p>
            <a:pPr marL="0" lvl="0" indent="0" algn="l" rtl="0">
              <a:spcBef>
                <a:spcPts val="0"/>
              </a:spcBef>
              <a:spcAft>
                <a:spcPts val="0"/>
              </a:spcAft>
              <a:buNone/>
            </a:pPr>
            <a:r>
              <a:rPr lang="en-US" dirty="0"/>
              <a:t>By using composters, we can reduce a lot of waste. However, proper composting is not </a:t>
            </a:r>
            <a:r>
              <a:rPr lang="hu-HU" dirty="0"/>
              <a:t>obvious</a:t>
            </a:r>
            <a:r>
              <a:rPr lang="en-US" dirty="0"/>
              <a:t>. It is even worthwhile to provide public information on what to look for, how to design a composter correctly. It is important to mention the composters that can be used in the apartment as well if we don't have a garden.  And with the knowledge, much more confident applicants can come to the most creative / beautiful composting competition. Composters can also be made out of some kind of waste, e.g. pallets, unused objects, etc.</a:t>
            </a:r>
            <a:r>
              <a:rPr lang="hu-HU" dirty="0"/>
              <a:t> </a:t>
            </a:r>
            <a:r>
              <a:rPr lang="en-US" dirty="0"/>
              <a:t>According to the possibilities of the local government, it can provide a place and tools for the work, but even the applicants can make it in their home and present the works within the framework of an exhibition.</a:t>
            </a:r>
            <a:endParaRPr dirty="0"/>
          </a:p>
        </p:txBody>
      </p:sp>
      <p:sp>
        <p:nvSpPr>
          <p:cNvPr id="151" name="Google Shape;1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dirty="0"/>
              <a:t>DIY products: </a:t>
            </a:r>
            <a:endParaRPr dirty="0"/>
          </a:p>
          <a:p>
            <a:pPr marL="0" lvl="0" indent="0" algn="l" rtl="0">
              <a:spcBef>
                <a:spcPts val="0"/>
              </a:spcBef>
              <a:spcAft>
                <a:spcPts val="0"/>
              </a:spcAft>
              <a:buNone/>
            </a:pPr>
            <a:r>
              <a:rPr lang="en-US" dirty="0"/>
              <a:t>DIY products can have a lot of meanings. These can be food-related items such as jam, dry goods, fruit juices, cheeses, etc. It is worthwhile to group the products under one brand and make them available </a:t>
            </a:r>
            <a:r>
              <a:rPr lang="hu-HU" dirty="0"/>
              <a:t>for</a:t>
            </a:r>
            <a:r>
              <a:rPr lang="en-US" dirty="0"/>
              <a:t> the local and nearby residents.</a:t>
            </a:r>
            <a:r>
              <a:rPr lang="hu-HU" baseline="0" dirty="0"/>
              <a:t> </a:t>
            </a:r>
            <a:r>
              <a:rPr lang="en-US" dirty="0"/>
              <a:t>The own product cannot be</a:t>
            </a:r>
            <a:r>
              <a:rPr lang="hu-HU" dirty="0"/>
              <a:t> </a:t>
            </a:r>
            <a:r>
              <a:rPr lang="en-US" dirty="0"/>
              <a:t>only food. We can also make a lot of useful objects from waste which can have market value. By selling some of these items, the local government can reduce its waste and also prove that it is committed to sustainability.</a:t>
            </a:r>
            <a:r>
              <a:rPr lang="hu-HU" dirty="0"/>
              <a:t> </a:t>
            </a:r>
            <a:r>
              <a:rPr lang="en-US" dirty="0"/>
              <a:t>Who makes the products? They are made by the citizens, who join on a voluntary or market basis. The local government can support the sale by setting up a </a:t>
            </a:r>
            <a:r>
              <a:rPr lang="en-US" dirty="0" err="1"/>
              <a:t>webshop</a:t>
            </a:r>
            <a:r>
              <a:rPr lang="en-US" dirty="0"/>
              <a:t> where the products are available. If the products are made on a voluntary basis, the income can be used to develop further green projects, if you join on a market basis it can be a good additional source of earning extra money.</a:t>
            </a:r>
            <a:endParaRPr dirty="0"/>
          </a:p>
        </p:txBody>
      </p:sp>
      <p:sp>
        <p:nvSpPr>
          <p:cNvPr id="163" name="Google Shape;16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There are a lot of international days that are related to environmental protection, it is worth mentioning and celebrating these days. In connection with these, you can also organize various drawing competitions and programs for the locals. In addition, it is also worth considering the occasions related to the traditions, for example: the Bread Festival where </a:t>
            </a:r>
            <a:r>
              <a:rPr lang="hu-HU" dirty="0"/>
              <a:t>you</a:t>
            </a:r>
            <a:r>
              <a:rPr lang="en-US" dirty="0"/>
              <a:t> can also organize a bread-making competition for families, thus involving the next generation as well.</a:t>
            </a:r>
            <a:endParaRPr lang="hu-HU" dirty="0"/>
          </a:p>
        </p:txBody>
      </p:sp>
      <p:sp>
        <p:nvSpPr>
          <p:cNvPr id="120" name="Google Shape;12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58</a:t>
            </a:fld>
            <a:endParaRPr/>
          </a:p>
        </p:txBody>
      </p:sp>
    </p:spTree>
    <p:extLst>
      <p:ext uri="{BB962C8B-B14F-4D97-AF65-F5344CB8AC3E}">
        <p14:creationId xmlns:p14="http://schemas.microsoft.com/office/powerpoint/2010/main" val="10609874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endParaRPr lang="en-US" dirty="0"/>
          </a:p>
        </p:txBody>
      </p:sp>
      <p:sp>
        <p:nvSpPr>
          <p:cNvPr id="120" name="Google Shape;12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59</a:t>
            </a:fld>
            <a:endParaRPr/>
          </a:p>
        </p:txBody>
      </p:sp>
    </p:spTree>
    <p:extLst>
      <p:ext uri="{BB962C8B-B14F-4D97-AF65-F5344CB8AC3E}">
        <p14:creationId xmlns:p14="http://schemas.microsoft.com/office/powerpoint/2010/main" val="85961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Unfortunately, the change caused by the virus was not only positive ... There was a lot of hazardous waste in nature, mostly due to unorganized collection.</a:t>
            </a:r>
            <a:endParaRPr dirty="0"/>
          </a:p>
          <a:p>
            <a:pPr marL="0" lvl="0" indent="0" algn="l" rtl="0">
              <a:spcBef>
                <a:spcPts val="0"/>
              </a:spcBef>
              <a:spcAft>
                <a:spcPts val="0"/>
              </a:spcAft>
              <a:buNone/>
            </a:pPr>
            <a:endParaRPr dirty="0"/>
          </a:p>
        </p:txBody>
      </p:sp>
      <p:sp>
        <p:nvSpPr>
          <p:cNvPr id="134" name="Google Shape;1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Real change requires cooperation in all areas because it is not achievable alone. Therefore it is  important that both the citizens and the management of the local government cooperate in a transparent </a:t>
            </a:r>
            <a:r>
              <a:rPr lang="hu-HU" dirty="0"/>
              <a:t>way</a:t>
            </a:r>
            <a:r>
              <a:rPr lang="en-US" dirty="0"/>
              <a:t> and support each other's work. The inhabitants can give a huge force to the leadership of the settlement. It is definitely worth giving space to the ideas of the locals and their potential contacts, supporting this, the settlement provides a place and time for consultations. With the help of </a:t>
            </a:r>
            <a:r>
              <a:rPr lang="en-US"/>
              <a:t>continuous communication, </a:t>
            </a:r>
            <a:r>
              <a:rPr lang="en-US" dirty="0"/>
              <a:t>we can shape our future together.</a:t>
            </a:r>
            <a:endParaRPr b="0" dirty="0"/>
          </a:p>
        </p:txBody>
      </p:sp>
      <p:sp>
        <p:nvSpPr>
          <p:cNvPr id="176" name="Google Shape;17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Thank you for your</a:t>
            </a:r>
            <a:r>
              <a:rPr lang="hu-HU" baseline="0" dirty="0"/>
              <a:t> </a:t>
            </a:r>
            <a:r>
              <a:rPr lang="hu-HU" baseline="0"/>
              <a:t>attention</a:t>
            </a:r>
            <a:r>
              <a:rPr lang="hu-HU" baseline="0" dirty="0"/>
              <a:t>!</a:t>
            </a:r>
          </a:p>
        </p:txBody>
      </p:sp>
      <p:sp>
        <p:nvSpPr>
          <p:cNvPr id="4" name="Dia számának helye 3"/>
          <p:cNvSpPr>
            <a:spLocks noGrp="1"/>
          </p:cNvSpPr>
          <p:nvPr>
            <p:ph type="sldNum" sz="quarter" idx="5"/>
          </p:nvPr>
        </p:nvSpPr>
        <p:spPr/>
        <p:txBody>
          <a:bodyPr/>
          <a:lstStyle/>
          <a:p>
            <a:fld id="{FD583547-51E9-4307-BD88-B60126986B88}" type="slidenum">
              <a:rPr lang="hu-HU" smtClean="0"/>
              <a:t>61</a:t>
            </a:fld>
            <a:endParaRPr lang="hu-HU"/>
          </a:p>
        </p:txBody>
      </p:sp>
    </p:spTree>
    <p:extLst>
      <p:ext uri="{BB962C8B-B14F-4D97-AF65-F5344CB8AC3E}">
        <p14:creationId xmlns:p14="http://schemas.microsoft.com/office/powerpoint/2010/main" val="244519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During the virus period, a lot has changed. Shopping habits have changed: online sales are steadily increasing compared to retail traditional / offline sales. The figure shows that delivery and internet retail traffic is growing steadily.</a:t>
            </a:r>
            <a:endParaRPr dirty="0"/>
          </a:p>
        </p:txBody>
      </p:sp>
      <p:sp>
        <p:nvSpPr>
          <p:cNvPr id="144" name="Google Shape;14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Unfortunately, the change also appeared in the sewers, a lot of hazardous waste got into the sewers and thus into the </a:t>
            </a:r>
            <a:r>
              <a:rPr lang="hu-HU" dirty="0"/>
              <a:t>rivers</a:t>
            </a:r>
            <a:r>
              <a:rPr lang="en-US" dirty="0"/>
              <a:t>.</a:t>
            </a:r>
            <a:endParaRPr dirty="0"/>
          </a:p>
        </p:txBody>
      </p:sp>
      <p:sp>
        <p:nvSpPr>
          <p:cNvPr id="151" name="Google Shape;1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Our activities have a major impact on biodiversity. Today, for example, 90% of the animals on Earth are farm animals (chickens, cattle, goats, etc.) and only 10% of them are truly wild. The diversity of nature, on one hand, shows the current state and, on the other hand, is</a:t>
            </a:r>
            <a:r>
              <a:rPr lang="hu-HU" dirty="0"/>
              <a:t> a</a:t>
            </a:r>
            <a:r>
              <a:rPr lang="en-US" dirty="0"/>
              <a:t> key to slow down global warming.</a:t>
            </a:r>
            <a:endParaRPr dirty="0"/>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0E2232-8291-4FAF-BB25-F3B838F360A2}"/>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27F562A4-98E3-45F4-A037-7A135AB62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B074607C-E050-4632-B43F-89CA05DDAA3E}"/>
              </a:ext>
            </a:extLst>
          </p:cNvPr>
          <p:cNvSpPr>
            <a:spLocks noGrp="1"/>
          </p:cNvSpPr>
          <p:nvPr>
            <p:ph type="dt" sz="half" idx="10"/>
          </p:nvPr>
        </p:nvSpPr>
        <p:spPr/>
        <p:txBody>
          <a:bodyPr/>
          <a:lstStyle/>
          <a:p>
            <a:fld id="{01E47D93-DECE-48C9-9238-359D47115A2E}" type="datetimeFigureOut">
              <a:rPr lang="hu-HU" smtClean="0"/>
              <a:t>2021. 12. 09.</a:t>
            </a:fld>
            <a:endParaRPr lang="hu-HU"/>
          </a:p>
        </p:txBody>
      </p:sp>
      <p:sp>
        <p:nvSpPr>
          <p:cNvPr id="5" name="Élőláb helye 4">
            <a:extLst>
              <a:ext uri="{FF2B5EF4-FFF2-40B4-BE49-F238E27FC236}">
                <a16:creationId xmlns:a16="http://schemas.microsoft.com/office/drawing/2014/main" id="{4B3D49CE-63CA-4DAA-872C-82794155695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5B921D4-5A5B-42A8-96BD-8DA472420688}"/>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229797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932542-7EEC-4205-BB95-5CB68B441C0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DD130A78-2005-4DBD-AD89-C94535DB0E7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201272C-7811-408A-9A51-B624C1268B4C}"/>
              </a:ext>
            </a:extLst>
          </p:cNvPr>
          <p:cNvSpPr>
            <a:spLocks noGrp="1"/>
          </p:cNvSpPr>
          <p:nvPr>
            <p:ph type="dt" sz="half" idx="10"/>
          </p:nvPr>
        </p:nvSpPr>
        <p:spPr/>
        <p:txBody>
          <a:bodyPr/>
          <a:lstStyle/>
          <a:p>
            <a:fld id="{01E47D93-DECE-48C9-9238-359D47115A2E}" type="datetimeFigureOut">
              <a:rPr lang="hu-HU" smtClean="0"/>
              <a:t>2021. 12. 09.</a:t>
            </a:fld>
            <a:endParaRPr lang="hu-HU"/>
          </a:p>
        </p:txBody>
      </p:sp>
      <p:sp>
        <p:nvSpPr>
          <p:cNvPr id="5" name="Élőláb helye 4">
            <a:extLst>
              <a:ext uri="{FF2B5EF4-FFF2-40B4-BE49-F238E27FC236}">
                <a16:creationId xmlns:a16="http://schemas.microsoft.com/office/drawing/2014/main" id="{101F8835-DF2A-400F-B38E-55A03271FFB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736661E-19F0-4F9B-8780-F58C53C1C034}"/>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1080335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4056D9-F07B-4E66-B7FB-F0592DC51F09}"/>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6BB1F97-0DD2-4A65-B526-0F83EDE5DF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30398033-9B96-4CBD-B16A-17E272EF39EC}"/>
              </a:ext>
            </a:extLst>
          </p:cNvPr>
          <p:cNvSpPr>
            <a:spLocks noGrp="1"/>
          </p:cNvSpPr>
          <p:nvPr>
            <p:ph type="dt" sz="half" idx="10"/>
          </p:nvPr>
        </p:nvSpPr>
        <p:spPr/>
        <p:txBody>
          <a:bodyPr/>
          <a:lstStyle/>
          <a:p>
            <a:fld id="{01E47D93-DECE-48C9-9238-359D47115A2E}" type="datetimeFigureOut">
              <a:rPr lang="hu-HU" smtClean="0"/>
              <a:t>2021. 12. 09.</a:t>
            </a:fld>
            <a:endParaRPr lang="hu-HU"/>
          </a:p>
        </p:txBody>
      </p:sp>
      <p:sp>
        <p:nvSpPr>
          <p:cNvPr id="5" name="Élőláb helye 4">
            <a:extLst>
              <a:ext uri="{FF2B5EF4-FFF2-40B4-BE49-F238E27FC236}">
                <a16:creationId xmlns:a16="http://schemas.microsoft.com/office/drawing/2014/main" id="{3A2A5E3F-74DA-4713-9699-ADBA107CF24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5DFF561-225A-4B4E-951D-0466892BBE56}"/>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4021305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A833828-EC6F-4ED0-B9AA-99FC3AC17D72}"/>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A1078A0A-C6F2-4EAE-B08C-8D23E22D31E4}"/>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BF6B3275-A929-408B-8E4C-F9DB794291D7}"/>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46B20011-237B-48D0-B372-5040AE55A088}"/>
              </a:ext>
            </a:extLst>
          </p:cNvPr>
          <p:cNvSpPr>
            <a:spLocks noGrp="1"/>
          </p:cNvSpPr>
          <p:nvPr>
            <p:ph type="dt" sz="half" idx="10"/>
          </p:nvPr>
        </p:nvSpPr>
        <p:spPr/>
        <p:txBody>
          <a:bodyPr/>
          <a:lstStyle/>
          <a:p>
            <a:fld id="{01E47D93-DECE-48C9-9238-359D47115A2E}" type="datetimeFigureOut">
              <a:rPr lang="hu-HU" smtClean="0"/>
              <a:t>2021. 12. 09.</a:t>
            </a:fld>
            <a:endParaRPr lang="hu-HU"/>
          </a:p>
        </p:txBody>
      </p:sp>
      <p:sp>
        <p:nvSpPr>
          <p:cNvPr id="6" name="Élőláb helye 5">
            <a:extLst>
              <a:ext uri="{FF2B5EF4-FFF2-40B4-BE49-F238E27FC236}">
                <a16:creationId xmlns:a16="http://schemas.microsoft.com/office/drawing/2014/main" id="{8CD46D34-B9DE-4EB4-ABA8-F941238FE57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122036E2-344E-458F-A235-E29576B0A772}"/>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1113675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A556483-359D-470D-9E03-A5A8EFEDF539}"/>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0343DBC2-FA66-40BE-9CCD-AF6F220667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D4B4587B-9A2F-4C92-91E6-A59EC9649499}"/>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69364E45-F293-4741-8644-ED06AAB95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7BCBD304-CFDB-4034-8CD5-B9356F86DBA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ECC6A17A-011D-4D43-B562-82E607DAF5D9}"/>
              </a:ext>
            </a:extLst>
          </p:cNvPr>
          <p:cNvSpPr>
            <a:spLocks noGrp="1"/>
          </p:cNvSpPr>
          <p:nvPr>
            <p:ph type="dt" sz="half" idx="10"/>
          </p:nvPr>
        </p:nvSpPr>
        <p:spPr/>
        <p:txBody>
          <a:bodyPr/>
          <a:lstStyle/>
          <a:p>
            <a:fld id="{01E47D93-DECE-48C9-9238-359D47115A2E}" type="datetimeFigureOut">
              <a:rPr lang="hu-HU" smtClean="0"/>
              <a:t>2021. 12. 09.</a:t>
            </a:fld>
            <a:endParaRPr lang="hu-HU"/>
          </a:p>
        </p:txBody>
      </p:sp>
      <p:sp>
        <p:nvSpPr>
          <p:cNvPr id="8" name="Élőláb helye 7">
            <a:extLst>
              <a:ext uri="{FF2B5EF4-FFF2-40B4-BE49-F238E27FC236}">
                <a16:creationId xmlns:a16="http://schemas.microsoft.com/office/drawing/2014/main" id="{87EEAE99-3563-47E1-8FE4-47526A4F09B7}"/>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5B827CAD-14B1-46FB-93AF-650312CCBE6F}"/>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126885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10B5E9-4706-4B17-B0A5-E4BFC54903B9}"/>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BA3D77D8-6D0A-4AA8-81E4-4BD849F6FEC8}"/>
              </a:ext>
            </a:extLst>
          </p:cNvPr>
          <p:cNvSpPr>
            <a:spLocks noGrp="1"/>
          </p:cNvSpPr>
          <p:nvPr>
            <p:ph type="dt" sz="half" idx="10"/>
          </p:nvPr>
        </p:nvSpPr>
        <p:spPr/>
        <p:txBody>
          <a:bodyPr/>
          <a:lstStyle/>
          <a:p>
            <a:fld id="{01E47D93-DECE-48C9-9238-359D47115A2E}" type="datetimeFigureOut">
              <a:rPr lang="hu-HU" smtClean="0"/>
              <a:t>2021. 12. 09.</a:t>
            </a:fld>
            <a:endParaRPr lang="hu-HU"/>
          </a:p>
        </p:txBody>
      </p:sp>
      <p:sp>
        <p:nvSpPr>
          <p:cNvPr id="4" name="Élőláb helye 3">
            <a:extLst>
              <a:ext uri="{FF2B5EF4-FFF2-40B4-BE49-F238E27FC236}">
                <a16:creationId xmlns:a16="http://schemas.microsoft.com/office/drawing/2014/main" id="{5E7119B5-2B3B-4FF6-9759-30D9DC7F8680}"/>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992A0C4A-D14B-4FBE-B66A-7ACC217626AC}"/>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1957553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A94ADE9-3005-4186-8241-A3284576E533}"/>
              </a:ext>
            </a:extLst>
          </p:cNvPr>
          <p:cNvSpPr>
            <a:spLocks noGrp="1"/>
          </p:cNvSpPr>
          <p:nvPr>
            <p:ph type="dt" sz="half" idx="10"/>
          </p:nvPr>
        </p:nvSpPr>
        <p:spPr/>
        <p:txBody>
          <a:bodyPr/>
          <a:lstStyle/>
          <a:p>
            <a:fld id="{01E47D93-DECE-48C9-9238-359D47115A2E}" type="datetimeFigureOut">
              <a:rPr lang="hu-HU" smtClean="0"/>
              <a:t>2021. 12. 09.</a:t>
            </a:fld>
            <a:endParaRPr lang="hu-HU"/>
          </a:p>
        </p:txBody>
      </p:sp>
      <p:sp>
        <p:nvSpPr>
          <p:cNvPr id="3" name="Élőláb helye 2">
            <a:extLst>
              <a:ext uri="{FF2B5EF4-FFF2-40B4-BE49-F238E27FC236}">
                <a16:creationId xmlns:a16="http://schemas.microsoft.com/office/drawing/2014/main" id="{373B7E57-39C5-4CFB-9F17-5894BB220B81}"/>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07CC9861-0FBB-4F90-B503-CD9174498F55}"/>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1374690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8A1B6D-9DB3-4145-9431-BB943D04074C}"/>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F82C1B59-3D87-45BF-B8CA-69A4774F3C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3ED8C689-7B06-48F0-941D-456FA4CD4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EEF6698-0CAC-4E5F-9DC1-B42A33AEF238}"/>
              </a:ext>
            </a:extLst>
          </p:cNvPr>
          <p:cNvSpPr>
            <a:spLocks noGrp="1"/>
          </p:cNvSpPr>
          <p:nvPr>
            <p:ph type="dt" sz="half" idx="10"/>
          </p:nvPr>
        </p:nvSpPr>
        <p:spPr/>
        <p:txBody>
          <a:bodyPr/>
          <a:lstStyle/>
          <a:p>
            <a:fld id="{01E47D93-DECE-48C9-9238-359D47115A2E}" type="datetimeFigureOut">
              <a:rPr lang="hu-HU" smtClean="0"/>
              <a:t>2021. 12. 09.</a:t>
            </a:fld>
            <a:endParaRPr lang="hu-HU"/>
          </a:p>
        </p:txBody>
      </p:sp>
      <p:sp>
        <p:nvSpPr>
          <p:cNvPr id="6" name="Élőláb helye 5">
            <a:extLst>
              <a:ext uri="{FF2B5EF4-FFF2-40B4-BE49-F238E27FC236}">
                <a16:creationId xmlns:a16="http://schemas.microsoft.com/office/drawing/2014/main" id="{51E40079-A7C2-49E8-B1F3-E8194B43C76A}"/>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ADC8E77-B5CE-4E74-BA69-33BD58EECAD0}"/>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6301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21"/>
        <p:cNvGrpSpPr/>
        <p:nvPr/>
      </p:nvGrpSpPr>
      <p:grpSpPr>
        <a:xfrm>
          <a:off x="0" y="0"/>
          <a:ext cx="0" cy="0"/>
          <a:chOff x="0" y="0"/>
          <a:chExt cx="0" cy="0"/>
        </a:xfrm>
      </p:grpSpPr>
      <p:sp>
        <p:nvSpPr>
          <p:cNvPr id="22" name="Google Shape;2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0FA3B53-049A-4495-980D-229A677A7DAA}"/>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A717BFD-260F-4F1B-B983-3459665C0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4D84981D-0A23-44BD-A114-DDA7A3B00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27E5A90F-190C-48FD-B7F9-441F61E72D96}"/>
              </a:ext>
            </a:extLst>
          </p:cNvPr>
          <p:cNvSpPr>
            <a:spLocks noGrp="1"/>
          </p:cNvSpPr>
          <p:nvPr>
            <p:ph type="dt" sz="half" idx="10"/>
          </p:nvPr>
        </p:nvSpPr>
        <p:spPr/>
        <p:txBody>
          <a:bodyPr/>
          <a:lstStyle/>
          <a:p>
            <a:fld id="{01E47D93-DECE-48C9-9238-359D47115A2E}" type="datetimeFigureOut">
              <a:rPr lang="hu-HU" smtClean="0"/>
              <a:t>2021. 12. 09.</a:t>
            </a:fld>
            <a:endParaRPr lang="hu-HU"/>
          </a:p>
        </p:txBody>
      </p:sp>
      <p:sp>
        <p:nvSpPr>
          <p:cNvPr id="6" name="Élőláb helye 5">
            <a:extLst>
              <a:ext uri="{FF2B5EF4-FFF2-40B4-BE49-F238E27FC236}">
                <a16:creationId xmlns:a16="http://schemas.microsoft.com/office/drawing/2014/main" id="{C58FEC81-BEF6-4AA2-8E59-3EFB9DF704E0}"/>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14CAE25D-C2C5-430A-8293-0C712FEA5917}"/>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706677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869737-0034-49E4-8C2A-5E03939D8F63}"/>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7F4D2606-5585-4C24-A4FC-CF7C80A53495}"/>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8E3CBAB-F12A-4D4A-8F4D-96FC1EC9109F}"/>
              </a:ext>
            </a:extLst>
          </p:cNvPr>
          <p:cNvSpPr>
            <a:spLocks noGrp="1"/>
          </p:cNvSpPr>
          <p:nvPr>
            <p:ph type="dt" sz="half" idx="10"/>
          </p:nvPr>
        </p:nvSpPr>
        <p:spPr/>
        <p:txBody>
          <a:bodyPr/>
          <a:lstStyle/>
          <a:p>
            <a:fld id="{01E47D93-DECE-48C9-9238-359D47115A2E}" type="datetimeFigureOut">
              <a:rPr lang="hu-HU" smtClean="0"/>
              <a:t>2021. 12. 09.</a:t>
            </a:fld>
            <a:endParaRPr lang="hu-HU"/>
          </a:p>
        </p:txBody>
      </p:sp>
      <p:sp>
        <p:nvSpPr>
          <p:cNvPr id="5" name="Élőláb helye 4">
            <a:extLst>
              <a:ext uri="{FF2B5EF4-FFF2-40B4-BE49-F238E27FC236}">
                <a16:creationId xmlns:a16="http://schemas.microsoft.com/office/drawing/2014/main" id="{A83FBDC9-5373-4FA5-B3A8-BA63AD24F4B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97DA895-F3DA-4DC5-BDD9-EA57C0582EE8}"/>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1230091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B976F798-039D-4C87-9B8F-8C99BFB0044F}"/>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8E7CBF4-EA10-453A-B5D2-A2476C29A55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F95A5CF-B0E5-454A-A86B-700FE11EA68C}"/>
              </a:ext>
            </a:extLst>
          </p:cNvPr>
          <p:cNvSpPr>
            <a:spLocks noGrp="1"/>
          </p:cNvSpPr>
          <p:nvPr>
            <p:ph type="dt" sz="half" idx="10"/>
          </p:nvPr>
        </p:nvSpPr>
        <p:spPr/>
        <p:txBody>
          <a:bodyPr/>
          <a:lstStyle/>
          <a:p>
            <a:fld id="{01E47D93-DECE-48C9-9238-359D47115A2E}" type="datetimeFigureOut">
              <a:rPr lang="hu-HU" smtClean="0"/>
              <a:t>2021. 12. 09.</a:t>
            </a:fld>
            <a:endParaRPr lang="hu-HU"/>
          </a:p>
        </p:txBody>
      </p:sp>
      <p:sp>
        <p:nvSpPr>
          <p:cNvPr id="5" name="Élőláb helye 4">
            <a:extLst>
              <a:ext uri="{FF2B5EF4-FFF2-40B4-BE49-F238E27FC236}">
                <a16:creationId xmlns:a16="http://schemas.microsoft.com/office/drawing/2014/main" id="{DECF0157-A8FA-4E32-AA03-1153E48F675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C00C93C-227A-4876-A980-395799271254}"/>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365327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B117BEA-40FE-4D51-9093-92942D81F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65136A9F-3157-4F90-A54C-83AEE6022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027D0CC-2F5C-4F4E-90AB-A2671D724A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47D93-DECE-48C9-9238-359D47115A2E}" type="datetimeFigureOut">
              <a:rPr lang="hu-HU" smtClean="0"/>
              <a:t>2021. 12. 09.</a:t>
            </a:fld>
            <a:endParaRPr lang="hu-HU"/>
          </a:p>
        </p:txBody>
      </p:sp>
      <p:sp>
        <p:nvSpPr>
          <p:cNvPr id="5" name="Élőláb helye 4">
            <a:extLst>
              <a:ext uri="{FF2B5EF4-FFF2-40B4-BE49-F238E27FC236}">
                <a16:creationId xmlns:a16="http://schemas.microsoft.com/office/drawing/2014/main" id="{09C8F8CE-5119-4B52-8177-D4591B84B9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9F9CB1AD-F1EB-4647-9B99-ADDDF12147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20D77-6F61-48BE-B16B-F1E74FD0C8D5}" type="slidenum">
              <a:rPr lang="hu-HU" smtClean="0"/>
              <a:t>‹#›</a:t>
            </a:fld>
            <a:endParaRPr lang="hu-HU"/>
          </a:p>
        </p:txBody>
      </p:sp>
    </p:spTree>
    <p:extLst>
      <p:ext uri="{BB962C8B-B14F-4D97-AF65-F5344CB8AC3E}">
        <p14:creationId xmlns:p14="http://schemas.microsoft.com/office/powerpoint/2010/main" val="4101377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arget="../media/image17.jpeg" Type="http://schemas.openxmlformats.org/officeDocument/2006/relationships/image"/><Relationship Id="rId2" Target="../notesSlides/notesSlide10.xml" Type="http://schemas.openxmlformats.org/officeDocument/2006/relationships/notesSlide"/><Relationship Id="rId1" Target="../slideLayouts/slideLayout1.xml" Type="http://schemas.openxmlformats.org/officeDocument/2006/relationships/slideLayout"/></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arget="../media/image19.jpeg" Type="http://schemas.openxmlformats.org/officeDocument/2006/relationships/image"/><Relationship Id="rId2" Target="../notesSlides/notesSlide12.xml" Type="http://schemas.openxmlformats.org/officeDocument/2006/relationships/notesSlide"/><Relationship Id="rId1" Target="../slideLayouts/slideLayout1.xml" Type="http://schemas.openxmlformats.org/officeDocument/2006/relationships/slideLayout"/></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arget="../media/image21.jpeg" Type="http://schemas.openxmlformats.org/officeDocument/2006/relationships/image"/><Relationship Id="rId2" Target="../notesSlides/notesSlide14.xml" Type="http://schemas.openxmlformats.org/officeDocument/2006/relationships/notesSlide"/><Relationship Id="rId1" Target="../slideLayouts/slideLayout1.xml" Type="http://schemas.openxmlformats.org/officeDocument/2006/relationships/slideLayout"/></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arget="../media/image24.jpeg" Type="http://schemas.openxmlformats.org/officeDocument/2006/relationships/image"/><Relationship Id="rId2" Target="../notesSlides/notesSlide18.xml" Type="http://schemas.openxmlformats.org/officeDocument/2006/relationships/notesSlide"/><Relationship Id="rId1" Target="../slideLayouts/slideLayout1.xml" Type="http://schemas.openxmlformats.org/officeDocument/2006/relationships/slideLayout"/></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arget="../media/image38.jpeg" Type="http://schemas.openxmlformats.org/officeDocument/2006/relationships/image"/><Relationship Id="rId2" Target="../notesSlides/notesSlide25.xml" Type="http://schemas.openxmlformats.org/officeDocument/2006/relationships/notesSlide"/><Relationship Id="rId1" Target="../slideLayouts/slideLayout1.xml" Type="http://schemas.openxmlformats.org/officeDocument/2006/relationships/slideLayout"/></Relationships>
</file>

<file path=ppt/slides/_rels/slide26.xml.rels><?xml version="1.0" encoding="UTF-8" standalone="yes" ?><Relationships xmlns="http://schemas.openxmlformats.org/package/2006/relationships"><Relationship Id="rId3" Target="../media/image39.jpeg" Type="http://schemas.openxmlformats.org/officeDocument/2006/relationships/image"/><Relationship Id="rId2" Target="../notesSlides/notesSlide26.xml" Type="http://schemas.openxmlformats.org/officeDocument/2006/relationships/notesSlide"/><Relationship Id="rId1" Target="../slideLayouts/slideLayout1.xml" Type="http://schemas.openxmlformats.org/officeDocument/2006/relationships/slideLayout"/></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arget="../media/image41.jpeg" Type="http://schemas.openxmlformats.org/officeDocument/2006/relationships/image"/><Relationship Id="rId2" Target="../notesSlides/notesSlide28.xml" Type="http://schemas.openxmlformats.org/officeDocument/2006/relationships/notesSlide"/><Relationship Id="rId1" Target="../slideLayouts/slideLayout1.xml" Type="http://schemas.openxmlformats.org/officeDocument/2006/relationships/slideLayout"/></Relationships>
</file>

<file path=ppt/slides/_rels/slide29.xml.rels><?xml version="1.0" encoding="UTF-8" standalone="yes" ?><Relationships xmlns="http://schemas.openxmlformats.org/package/2006/relationships"><Relationship Id="rId3" Target="../media/image42.jpeg" Type="http://schemas.openxmlformats.org/officeDocument/2006/relationships/image"/><Relationship Id="rId2" Target="../notesSlides/notesSlide29.xml" Type="http://schemas.openxmlformats.org/officeDocument/2006/relationships/notesSlide"/><Relationship Id="rId1" Target="../slideLayouts/slideLayout1.xml" Type="http://schemas.openxmlformats.org/officeDocument/2006/relationships/slideLayout"/><Relationship Id="rId6" Target="../media/image45.jpeg" Type="http://schemas.openxmlformats.org/officeDocument/2006/relationships/image"/><Relationship Id="rId5" Target="../media/image44.jpeg" Type="http://schemas.openxmlformats.org/officeDocument/2006/relationships/image"/><Relationship Id="rId4" Target="../media/image43.jpeg" Type="http://schemas.openxmlformats.org/officeDocument/2006/relationships/image"/></Relationships>
</file>

<file path=ppt/slides/_rels/slide3.xml.rels><?xml version="1.0" encoding="UTF-8" standalone="yes" ?><Relationships xmlns="http://schemas.openxmlformats.org/package/2006/relationships"><Relationship Id="rId3" Target="../media/image3.jpeg" Type="http://schemas.openxmlformats.org/officeDocument/2006/relationships/image"/><Relationship Id="rId2" Target="../notesSlides/notesSlide3.xml" Type="http://schemas.openxmlformats.org/officeDocument/2006/relationships/notesSlide"/><Relationship Id="rId1" Target="../slideLayouts/slideLayout1.xml" Type="http://schemas.openxmlformats.org/officeDocument/2006/relationships/slideLayout"/></Relationships>
</file>

<file path=ppt/slides/_rels/slide30.xml.rels><?xml version="1.0" encoding="UTF-8" standalone="yes" ?><Relationships xmlns="http://schemas.openxmlformats.org/package/2006/relationships"><Relationship Id="rId3" Target="../media/image46.jpeg" Type="http://schemas.openxmlformats.org/officeDocument/2006/relationships/image"/><Relationship Id="rId2" Target="../notesSlides/notesSlide30.xml" Type="http://schemas.openxmlformats.org/officeDocument/2006/relationships/notesSlide"/><Relationship Id="rId1" Target="../slideLayouts/slideLayout1.xml" Type="http://schemas.openxmlformats.org/officeDocument/2006/relationships/slideLayout"/><Relationship Id="rId6" Target="../media/image49.jpeg" Type="http://schemas.openxmlformats.org/officeDocument/2006/relationships/image"/><Relationship Id="rId5" Target="../media/image48.jpeg" Type="http://schemas.openxmlformats.org/officeDocument/2006/relationships/image"/><Relationship Id="rId4" Target="../media/image47.jpeg" Type="http://schemas.openxmlformats.org/officeDocument/2006/relationships/image"/></Relationships>
</file>

<file path=ppt/slides/_rels/slide31.xml.rels><?xml version="1.0" encoding="UTF-8" standalone="yes" ?><Relationships xmlns="http://schemas.openxmlformats.org/package/2006/relationships"><Relationship Id="rId3" Target="../media/image50.jpeg" Type="http://schemas.openxmlformats.org/officeDocument/2006/relationships/image"/><Relationship Id="rId2" Target="../notesSlides/notesSlide31.xml" Type="http://schemas.openxmlformats.org/officeDocument/2006/relationships/notesSlide"/><Relationship Id="rId1" Target="../slideLayouts/slideLayout1.xml" Type="http://schemas.openxmlformats.org/officeDocument/2006/relationships/slideLayout"/><Relationship Id="rId4" Target="../media/image51.jpeg" Type="http://schemas.openxmlformats.org/officeDocument/2006/relationships/image"/></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arget="../media/image54.png" Type="http://schemas.openxmlformats.org/officeDocument/2006/relationships/image"/><Relationship Id="rId2" Target="../notesSlides/notesSlide36.xml" Type="http://schemas.openxmlformats.org/officeDocument/2006/relationships/notesSlide"/><Relationship Id="rId1" Target="../slideLayouts/slideLayout1.xml" Type="http://schemas.openxmlformats.org/officeDocument/2006/relationships/slideLayout"/><Relationship Id="rId4" Target="../media/image55.jpeg" Type="http://schemas.openxmlformats.org/officeDocument/2006/relationships/image"/></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arget="../media/image56.jpeg" Type="http://schemas.openxmlformats.org/officeDocument/2006/relationships/image"/><Relationship Id="rId2" Target="../notesSlides/notesSlide38.xml" Type="http://schemas.openxmlformats.org/officeDocument/2006/relationships/notesSlide"/><Relationship Id="rId1" Target="../slideLayouts/slideLayout1.xml" Type="http://schemas.openxmlformats.org/officeDocument/2006/relationships/slideLayout"/></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arget="../media/image4.jpeg" Type="http://schemas.openxmlformats.org/officeDocument/2006/relationships/image"/><Relationship Id="rId2" Target="../notesSlides/notesSlide4.xml" Type="http://schemas.openxmlformats.org/officeDocument/2006/relationships/notesSlide"/><Relationship Id="rId1" Target="../slideLayouts/slideLayout1.xml" Type="http://schemas.openxmlformats.org/officeDocument/2006/relationships/slideLayout"/></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arget="../media/image59.jpeg" Type="http://schemas.openxmlformats.org/officeDocument/2006/relationships/image"/><Relationship Id="rId2" Target="../notesSlides/notesSlide42.xml" Type="http://schemas.openxmlformats.org/officeDocument/2006/relationships/notesSlide"/><Relationship Id="rId1" Target="../slideLayouts/slideLayout1.xml" Type="http://schemas.openxmlformats.org/officeDocument/2006/relationships/slideLayout"/><Relationship Id="rId5" Target="../media/image61.jpeg" Type="http://schemas.openxmlformats.org/officeDocument/2006/relationships/image"/><Relationship Id="rId4" Target="../media/image60.jpeg" Type="http://schemas.openxmlformats.org/officeDocument/2006/relationships/image"/></Relationships>
</file>

<file path=ppt/slides/_rels/slide43.xml.rels><?xml version="1.0" encoding="UTF-8" standalone="yes" ?><Relationships xmlns="http://schemas.openxmlformats.org/package/2006/relationships"><Relationship Id="rId3" Target="../media/image62.jpeg" Type="http://schemas.openxmlformats.org/officeDocument/2006/relationships/image"/><Relationship Id="rId2" Target="../notesSlides/notesSlide43.xml" Type="http://schemas.openxmlformats.org/officeDocument/2006/relationships/notesSlide"/><Relationship Id="rId1" Target="../slideLayouts/slideLayout1.xml" Type="http://schemas.openxmlformats.org/officeDocument/2006/relationships/slideLayout"/><Relationship Id="rId5" Target="../media/image64.jpeg" Type="http://schemas.openxmlformats.org/officeDocument/2006/relationships/image"/><Relationship Id="rId4" Target="../media/image63.jpeg" Type="http://schemas.openxmlformats.org/officeDocument/2006/relationships/image"/></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arget="../media/image5.jpeg" Type="http://schemas.openxmlformats.org/officeDocument/2006/relationships/image"/><Relationship Id="rId2" Target="../notesSlides/notesSlide5.xml" Type="http://schemas.openxmlformats.org/officeDocument/2006/relationships/notesSlide"/><Relationship Id="rId1" Target="../slideLayouts/slideLayout1.xml" Type="http://schemas.openxmlformats.org/officeDocument/2006/relationships/slideLayout"/></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55.xml.rels><?xml version="1.0" encoding="UTF-8" standalone="yes" ?><Relationships xmlns="http://schemas.openxmlformats.org/package/2006/relationships"><Relationship Id="rId8" Target="../media/image78.jpeg" Type="http://schemas.openxmlformats.org/officeDocument/2006/relationships/image"/><Relationship Id="rId3" Target="../media/image73.jpeg" Type="http://schemas.openxmlformats.org/officeDocument/2006/relationships/image"/><Relationship Id="rId7" Target="../media/image77.jpeg" Type="http://schemas.openxmlformats.org/officeDocument/2006/relationships/image"/><Relationship Id="rId2" Target="../notesSlides/notesSlide55.xml" Type="http://schemas.openxmlformats.org/officeDocument/2006/relationships/notesSlide"/><Relationship Id="rId1" Target="../slideLayouts/slideLayout1.xml" Type="http://schemas.openxmlformats.org/officeDocument/2006/relationships/slideLayout"/><Relationship Id="rId6" Target="../media/image76.jpeg" Type="http://schemas.openxmlformats.org/officeDocument/2006/relationships/image"/><Relationship Id="rId5" Target="../media/image75.jpeg" Type="http://schemas.openxmlformats.org/officeDocument/2006/relationships/image"/><Relationship Id="rId4" Target="../media/image74.jpeg" Type="http://schemas.openxmlformats.org/officeDocument/2006/relationships/image"/></Relationships>
</file>

<file path=ppt/slides/_rels/slide56.xml.rels><?xml version="1.0" encoding="UTF-8" standalone="yes" ?><Relationships xmlns="http://schemas.openxmlformats.org/package/2006/relationships"><Relationship Id="rId3" Target="../media/image79.jpeg" Type="http://schemas.openxmlformats.org/officeDocument/2006/relationships/image"/><Relationship Id="rId2" Target="../notesSlides/notesSlide56.xml" Type="http://schemas.openxmlformats.org/officeDocument/2006/relationships/notesSlide"/><Relationship Id="rId1" Target="../slideLayouts/slideLayout1.xml" Type="http://schemas.openxmlformats.org/officeDocument/2006/relationships/slideLayout"/><Relationship Id="rId6" Target="../media/image82.jpeg" Type="http://schemas.openxmlformats.org/officeDocument/2006/relationships/image"/><Relationship Id="rId5" Target="../media/image81.jpeg" Type="http://schemas.openxmlformats.org/officeDocument/2006/relationships/image"/><Relationship Id="rId4" Target="../media/image80.jpeg" Type="http://schemas.openxmlformats.org/officeDocument/2006/relationships/image"/></Relationships>
</file>

<file path=ppt/slides/_rels/slide57.xml.rels><?xml version="1.0" encoding="UTF-8" standalone="yes" ?><Relationships xmlns="http://schemas.openxmlformats.org/package/2006/relationships"><Relationship Id="rId8" Target="../media/image88.jpeg" Type="http://schemas.openxmlformats.org/officeDocument/2006/relationships/image"/><Relationship Id="rId3" Target="../media/image83.png" Type="http://schemas.openxmlformats.org/officeDocument/2006/relationships/image"/><Relationship Id="rId7" Target="../media/image87.jpeg" Type="http://schemas.openxmlformats.org/officeDocument/2006/relationships/image"/><Relationship Id="rId2" Target="../notesSlides/notesSlide57.xml" Type="http://schemas.openxmlformats.org/officeDocument/2006/relationships/notesSlide"/><Relationship Id="rId1" Target="../slideLayouts/slideLayout1.xml" Type="http://schemas.openxmlformats.org/officeDocument/2006/relationships/slideLayout"/><Relationship Id="rId6" Target="../media/image86.jpeg" Type="http://schemas.openxmlformats.org/officeDocument/2006/relationships/image"/><Relationship Id="rId5" Target="../media/image85.jpeg" Type="http://schemas.openxmlformats.org/officeDocument/2006/relationships/image"/><Relationship Id="rId4" Target="../media/image84.jpeg" Type="http://schemas.openxmlformats.org/officeDocument/2006/relationships/image"/></Relationships>
</file>

<file path=ppt/slides/_rels/slide58.xml.rels><?xml version="1.0" encoding="UTF-8" standalone="yes" ?><Relationships xmlns="http://schemas.openxmlformats.org/package/2006/relationships"><Relationship Id="rId3" Target="../media/image89.jpeg" Type="http://schemas.openxmlformats.org/officeDocument/2006/relationships/image"/><Relationship Id="rId2" Target="../notesSlides/notesSlide58.xml" Type="http://schemas.openxmlformats.org/officeDocument/2006/relationships/notesSlide"/><Relationship Id="rId1" Target="../slideLayouts/slideLayout1.xml" Type="http://schemas.openxmlformats.org/officeDocument/2006/relationships/slideLayout"/></Relationships>
</file>

<file path=ppt/slides/_rels/slide59.xml.rels><?xml version="1.0" encoding="UTF-8" standalone="yes" ?><Relationships xmlns="http://schemas.openxmlformats.org/package/2006/relationships"><Relationship Id="rId3" Target="../media/image90.jpeg" Type="http://schemas.openxmlformats.org/officeDocument/2006/relationships/image"/><Relationship Id="rId2" Target="../notesSlides/notesSlide59.xml" Type="http://schemas.openxmlformats.org/officeDocument/2006/relationships/notesSlide"/><Relationship Id="rId1" Target="../slideLayouts/slideLayout1.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6.jpeg" Type="http://schemas.openxmlformats.org/officeDocument/2006/relationships/image"/><Relationship Id="rId2" Target="../notesSlides/notesSlide6.xml" Type="http://schemas.openxmlformats.org/officeDocument/2006/relationships/notesSlide"/><Relationship Id="rId1" Target="../slideLayouts/slideLayout1.xml" Type="http://schemas.openxmlformats.org/officeDocument/2006/relationships/slideLayout"/><Relationship Id="rId4" Target="../media/image7.jpeg" Type="http://schemas.openxmlformats.org/officeDocument/2006/relationships/image"/></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1.xml"/><Relationship Id="rId1" Type="http://schemas.openxmlformats.org/officeDocument/2006/relationships/slideLayout" Target="../slideLayouts/slideLayout14.xml"/><Relationship Id="rId4" Type="http://schemas.openxmlformats.org/officeDocument/2006/relationships/hyperlink" Target="https://kszgysz.hu/tudas" TargetMode="External"/></Relationships>
</file>

<file path=ppt/slides/_rels/slide7.xml.rels><?xml version="1.0" encoding="UTF-8" standalone="yes" ?><Relationships xmlns="http://schemas.openxmlformats.org/package/2006/relationships"><Relationship Id="rId8" Target="../media/image13.png" Type="http://schemas.openxmlformats.org/officeDocument/2006/relationships/image"/><Relationship Id="rId3" Target="../media/image8.png" Type="http://schemas.openxmlformats.org/officeDocument/2006/relationships/image"/><Relationship Id="rId7" Target="../media/image12.png" Type="http://schemas.openxmlformats.org/officeDocument/2006/relationships/image"/><Relationship Id="rId2" Target="../notesSlides/notesSlide7.xml" Type="http://schemas.openxmlformats.org/officeDocument/2006/relationships/notesSlide"/><Relationship Id="rId1" Target="../slideLayouts/slideLayout1.xml" Type="http://schemas.openxmlformats.org/officeDocument/2006/relationships/slideLayout"/><Relationship Id="rId6" Target="../media/image11.png" Type="http://schemas.openxmlformats.org/officeDocument/2006/relationships/image"/><Relationship Id="rId5" Target="../media/image10.png" Type="http://schemas.openxmlformats.org/officeDocument/2006/relationships/image"/><Relationship Id="rId4" Target="../media/image9.jpeg" Type="http://schemas.openxmlformats.org/officeDocument/2006/relationships/image"/><Relationship Id="rId9" Target="../media/image14.png" Type="http://schemas.openxmlformats.org/officeDocument/2006/relationships/image"/></Relationships>
</file>

<file path=ppt/slides/_rels/slide8.xml.rels><?xml version="1.0" encoding="UTF-8" standalone="yes" ?><Relationships xmlns="http://schemas.openxmlformats.org/package/2006/relationships"><Relationship Id="rId3" Target="../media/image15.jpeg" Type="http://schemas.openxmlformats.org/officeDocument/2006/relationships/image"/><Relationship Id="rId2" Target="../notesSlides/notesSlide8.xml" Type="http://schemas.openxmlformats.org/officeDocument/2006/relationships/notesSlide"/><Relationship Id="rId1" Target="../slideLayouts/slideLayout1.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16.jpeg" Type="http://schemas.openxmlformats.org/officeDocument/2006/relationships/image"/><Relationship Id="rId2" Target="../notesSlides/notesSlide9.xml" Type="http://schemas.openxmlformats.org/officeDocument/2006/relationships/notesSlide"/><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031824" y="2268637"/>
            <a:ext cx="8493176" cy="62786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3399"/>
              </a:buClr>
              <a:buSzPts val="4400"/>
              <a:buFont typeface="Calibri"/>
              <a:buNone/>
            </a:pPr>
            <a:r>
              <a:rPr lang="hu-HU" sz="4400" b="1" dirty="0">
                <a:solidFill>
                  <a:srgbClr val="003399"/>
                </a:solidFill>
                <a:latin typeface="Calibri"/>
                <a:ea typeface="Calibri"/>
                <a:cs typeface="Calibri"/>
                <a:sym typeface="Calibri"/>
              </a:rPr>
              <a:t>Way to the „Zero Waste” </a:t>
            </a:r>
            <a:r>
              <a:rPr lang="hu-HU" sz="4400" b="1" dirty="0">
                <a:solidFill>
                  <a:srgbClr val="003399"/>
                </a:solidFill>
              </a:rPr>
              <a:t>local </a:t>
            </a:r>
            <a:r>
              <a:rPr lang="hu-HU" sz="4400" b="1" dirty="0" err="1">
                <a:solidFill>
                  <a:srgbClr val="003399"/>
                </a:solidFill>
              </a:rPr>
              <a:t>government</a:t>
            </a:r>
            <a:endParaRPr sz="4400" b="1" dirty="0">
              <a:solidFill>
                <a:srgbClr val="003399"/>
              </a:solidFill>
              <a:latin typeface="Cambria"/>
              <a:ea typeface="Cambria"/>
              <a:cs typeface="Cambria"/>
              <a:sym typeface="Cambria"/>
            </a:endParaRPr>
          </a:p>
        </p:txBody>
      </p:sp>
      <p:sp>
        <p:nvSpPr>
          <p:cNvPr id="90" name="Google Shape;90;p1"/>
          <p:cNvSpPr txBox="1">
            <a:spLocks noGrp="1"/>
          </p:cNvSpPr>
          <p:nvPr>
            <p:ph type="ftr" idx="11"/>
          </p:nvPr>
        </p:nvSpPr>
        <p:spPr>
          <a:xfrm>
            <a:off x="7206631" y="6299078"/>
            <a:ext cx="4572000" cy="36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a:latin typeface="Cambria"/>
                <a:ea typeface="Cambria"/>
                <a:cs typeface="Cambria"/>
                <a:sym typeface="Cambria"/>
              </a:rPr>
              <a:t>Project co-funded by European Union Funds (ERDF, IPA)</a:t>
            </a:r>
            <a:endParaRPr/>
          </a:p>
        </p:txBody>
      </p:sp>
      <p:sp>
        <p:nvSpPr>
          <p:cNvPr id="91" name="Google Shape;91;p1"/>
          <p:cNvSpPr/>
          <p:nvPr/>
        </p:nvSpPr>
        <p:spPr>
          <a:xfrm>
            <a:off x="1137843" y="2896504"/>
            <a:ext cx="4944629" cy="338514"/>
          </a:xfrm>
          <a:prstGeom prst="rect">
            <a:avLst/>
          </a:prstGeom>
          <a:noFill/>
          <a:ln>
            <a:noFill/>
          </a:ln>
        </p:spPr>
        <p:txBody>
          <a:bodyPr spcFirstLastPara="1" wrap="square" lIns="91425" tIns="45700" rIns="91425" bIns="45700" anchor="t" anchorCtr="0">
            <a:spAutoFit/>
          </a:bodyPr>
          <a:lstStyle/>
          <a:p>
            <a:r>
              <a:rPr lang="en-US" sz="1600" dirty="0">
                <a:solidFill>
                  <a:srgbClr val="003399"/>
                </a:solidFill>
                <a:latin typeface="Calibri"/>
                <a:ea typeface="Calibri"/>
                <a:cs typeface="Calibri"/>
                <a:sym typeface="Calibri"/>
              </a:rPr>
              <a:t>How to start environmental awareness?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838200" y="1063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Earth Overshoot Day</a:t>
            </a:r>
            <a:endParaRPr dirty="0"/>
          </a:p>
        </p:txBody>
      </p:sp>
      <p:pic>
        <p:nvPicPr>
          <p:cNvPr id="161" name="Google Shape;161;p10"/>
          <p:cNvPicPr preferRelativeResize="0">
            <a:picLocks noGrp="1"/>
          </p:cNvPicPr>
          <p:nvPr>
            <p:ph type="body" idx="1"/>
          </p:nvPr>
        </p:nvPicPr>
        <p:blipFill rotWithShape="1">
          <a:blip r:embed="rId3">
            <a:alphaModFix/>
          </a:blip>
          <a:srcRect/>
          <a:stretch/>
        </p:blipFill>
        <p:spPr>
          <a:xfrm>
            <a:off x="666750" y="1711879"/>
            <a:ext cx="8032226" cy="51395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8" name="Google Shape;178;p12"/>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2162537" y="1451814"/>
            <a:ext cx="9419682" cy="5328998"/>
          </a:xfrm>
          <a:prstGeom prst="rect">
            <a:avLst/>
          </a:prstGeom>
          <a:noFill/>
          <a:ln>
            <a:noFill/>
          </a:ln>
        </p:spPr>
      </p:pic>
      <p:sp>
        <p:nvSpPr>
          <p:cNvPr id="174" name="Google Shape;174;p12"/>
          <p:cNvSpPr txBox="1">
            <a:spLocks noGrp="1"/>
          </p:cNvSpPr>
          <p:nvPr>
            <p:ph type="title"/>
          </p:nvPr>
        </p:nvSpPr>
        <p:spPr>
          <a:xfrm>
            <a:off x="967596" y="163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Milestones</a:t>
            </a:r>
            <a:endParaRPr b="1" dirty="0">
              <a:solidFill>
                <a:srgbClr val="003399"/>
              </a:solidFill>
              <a:latin typeface="Calibri"/>
              <a:ea typeface="Calibri"/>
              <a:cs typeface="Calibri"/>
              <a:sym typeface="Calibri"/>
            </a:endParaRPr>
          </a:p>
        </p:txBody>
      </p:sp>
      <p:sp>
        <p:nvSpPr>
          <p:cNvPr id="175" name="Google Shape;175;p12"/>
          <p:cNvSpPr txBox="1"/>
          <p:nvPr/>
        </p:nvSpPr>
        <p:spPr>
          <a:xfrm>
            <a:off x="1505701" y="1871671"/>
            <a:ext cx="324274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3200" dirty="0">
                <a:solidFill>
                  <a:schemeClr val="dk1"/>
                </a:solidFill>
                <a:latin typeface="Calibri"/>
                <a:ea typeface="Calibri"/>
                <a:cs typeface="Calibri"/>
                <a:sym typeface="Calibri"/>
              </a:rPr>
              <a:t>The Paris Agreement</a:t>
            </a:r>
            <a:endParaRPr dirty="0"/>
          </a:p>
        </p:txBody>
      </p:sp>
      <p:sp>
        <p:nvSpPr>
          <p:cNvPr id="176" name="Google Shape;176;p12"/>
          <p:cNvSpPr txBox="1"/>
          <p:nvPr/>
        </p:nvSpPr>
        <p:spPr>
          <a:xfrm>
            <a:off x="2654060" y="3344173"/>
            <a:ext cx="5331124" cy="584735"/>
          </a:xfrm>
          <a:prstGeom prst="rect">
            <a:avLst/>
          </a:prstGeom>
          <a:noFill/>
          <a:ln>
            <a:noFill/>
          </a:ln>
        </p:spPr>
        <p:txBody>
          <a:bodyPr spcFirstLastPara="1" wrap="square" lIns="91425" tIns="45700" rIns="91425" bIns="45700" anchor="t" anchorCtr="0">
            <a:spAutoFit/>
          </a:bodyPr>
          <a:lstStyle/>
          <a:p>
            <a:r>
              <a:rPr lang="hu-HU" sz="3200" dirty="0">
                <a:solidFill>
                  <a:schemeClr val="dk1"/>
                </a:solidFill>
                <a:latin typeface="Calibri"/>
                <a:ea typeface="Calibri"/>
                <a:cs typeface="Calibri"/>
                <a:sym typeface="Calibri"/>
              </a:rPr>
              <a:t>UN: Sustainability Goals</a:t>
            </a:r>
            <a:endParaRPr dirty="0">
              <a:solidFill>
                <a:schemeClr val="dk1"/>
              </a:solidFill>
            </a:endParaRPr>
          </a:p>
        </p:txBody>
      </p:sp>
      <p:sp>
        <p:nvSpPr>
          <p:cNvPr id="177" name="Google Shape;177;p12"/>
          <p:cNvSpPr txBox="1"/>
          <p:nvPr/>
        </p:nvSpPr>
        <p:spPr>
          <a:xfrm>
            <a:off x="7312324" y="5328249"/>
            <a:ext cx="4669766" cy="584775"/>
          </a:xfrm>
          <a:prstGeom prst="rect">
            <a:avLst/>
          </a:prstGeom>
          <a:noFill/>
          <a:ln>
            <a:noFill/>
          </a:ln>
        </p:spPr>
        <p:txBody>
          <a:bodyPr spcFirstLastPara="1" wrap="square" lIns="91425" tIns="45700" rIns="91425" bIns="45700" anchor="t" anchorCtr="0">
            <a:spAutoFit/>
          </a:bodyPr>
          <a:lstStyle/>
          <a:p>
            <a:r>
              <a:rPr lang="hu-HU" sz="3200" dirty="0">
                <a:solidFill>
                  <a:schemeClr val="dk1"/>
                </a:solidFill>
                <a:latin typeface="Calibri"/>
                <a:cs typeface="Calibri"/>
              </a:rPr>
              <a:t>European Green Deal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title"/>
          </p:nvPr>
        </p:nvSpPr>
        <p:spPr>
          <a:xfrm>
            <a:off x="967596" y="163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Paris Agreement</a:t>
            </a:r>
            <a:endParaRPr b="1" dirty="0">
              <a:solidFill>
                <a:srgbClr val="003399"/>
              </a:solidFill>
              <a:latin typeface="Calibri"/>
              <a:ea typeface="Calibri"/>
              <a:cs typeface="Calibri"/>
              <a:sym typeface="Calibri"/>
            </a:endParaRPr>
          </a:p>
        </p:txBody>
      </p:sp>
      <p:pic>
        <p:nvPicPr>
          <p:cNvPr id="185" name="Google Shape;185;p13" descr="A képen szöveg, személy látható&#10;&#10;Automatikusan generált leírás"/>
          <p:cNvPicPr preferRelativeResize="0"/>
          <p:nvPr/>
        </p:nvPicPr>
        <p:blipFill rotWithShape="1">
          <a:blip r:embed="rId3">
            <a:alphaModFix/>
          </a:blip>
          <a:srcRect/>
          <a:stretch/>
        </p:blipFill>
        <p:spPr>
          <a:xfrm>
            <a:off x="224287" y="1718727"/>
            <a:ext cx="8292860" cy="51745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txBox="1">
            <a:spLocks noGrp="1"/>
          </p:cNvSpPr>
          <p:nvPr>
            <p:ph type="title"/>
          </p:nvPr>
        </p:nvSpPr>
        <p:spPr>
          <a:xfrm>
            <a:off x="967596" y="163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UN - SDG</a:t>
            </a:r>
            <a:endParaRPr b="1" dirty="0">
              <a:solidFill>
                <a:srgbClr val="003399"/>
              </a:solidFill>
              <a:latin typeface="Calibri"/>
              <a:ea typeface="Calibri"/>
              <a:cs typeface="Calibri"/>
              <a:sym typeface="Calibri"/>
            </a:endParaRPr>
          </a:p>
        </p:txBody>
      </p:sp>
      <p:pic>
        <p:nvPicPr>
          <p:cNvPr id="192" name="Google Shape;192;p14"/>
          <p:cNvPicPr preferRelativeResize="0"/>
          <p:nvPr/>
        </p:nvPicPr>
        <p:blipFill rotWithShape="1">
          <a:blip r:embed="rId3">
            <a:alphaModFix/>
          </a:blip>
          <a:srcRect/>
          <a:stretch/>
        </p:blipFill>
        <p:spPr>
          <a:xfrm>
            <a:off x="238664" y="1719459"/>
            <a:ext cx="9414294" cy="46986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xfrm>
            <a:off x="967596" y="163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a:solidFill>
                  <a:srgbClr val="003399"/>
                </a:solidFill>
                <a:latin typeface="Calibri"/>
                <a:ea typeface="Calibri"/>
                <a:cs typeface="Calibri"/>
                <a:sym typeface="Calibri"/>
              </a:rPr>
              <a:t>EU – Green Deal </a:t>
            </a:r>
            <a:endParaRPr b="1">
              <a:solidFill>
                <a:srgbClr val="003399"/>
              </a:solidFill>
              <a:latin typeface="Calibri"/>
              <a:ea typeface="Calibri"/>
              <a:cs typeface="Calibri"/>
              <a:sym typeface="Calibri"/>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973" y="1710007"/>
            <a:ext cx="7277302" cy="514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10"/>
            <a:ext cx="12192000" cy="6857990"/>
          </a:xfrm>
          <a:prstGeom prst="rect">
            <a:avLst/>
          </a:prstGeom>
          <a:noFill/>
          <a:ln>
            <a:noFill/>
          </a:ln>
        </p:spPr>
      </p:pic>
      <p:sp>
        <p:nvSpPr>
          <p:cNvPr id="206" name="Google Shape;206;p16"/>
          <p:cNvSpPr/>
          <p:nvPr/>
        </p:nvSpPr>
        <p:spPr>
          <a:xfrm flipH="1">
            <a:off x="0" y="998175"/>
            <a:ext cx="6017172" cy="5859825"/>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cap="none">
              <a:solidFill>
                <a:schemeClr val="dk1"/>
              </a:solidFill>
              <a:latin typeface="Calibri"/>
              <a:ea typeface="Calibri"/>
              <a:cs typeface="Calibri"/>
              <a:sym typeface="Calibri"/>
            </a:endParaRPr>
          </a:p>
        </p:txBody>
      </p:sp>
      <p:sp>
        <p:nvSpPr>
          <p:cNvPr id="207" name="Google Shape;207;p16"/>
          <p:cNvSpPr txBox="1">
            <a:spLocks noGrp="1"/>
          </p:cNvSpPr>
          <p:nvPr>
            <p:ph type="title"/>
          </p:nvPr>
        </p:nvSpPr>
        <p:spPr>
          <a:xfrm>
            <a:off x="709448" y="1913950"/>
            <a:ext cx="4204137" cy="13427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hu-HU" sz="3600" b="1" dirty="0"/>
              <a:t>Circulation</a:t>
            </a:r>
            <a:endParaRPr dirty="0"/>
          </a:p>
        </p:txBody>
      </p:sp>
      <p:cxnSp>
        <p:nvCxnSpPr>
          <p:cNvPr id="208" name="Google Shape;208;p16"/>
          <p:cNvCxnSpPr/>
          <p:nvPr/>
        </p:nvCxnSpPr>
        <p:spPr>
          <a:xfrm>
            <a:off x="2287051" y="3337139"/>
            <a:ext cx="935420" cy="0"/>
          </a:xfrm>
          <a:prstGeom prst="straightConnector1">
            <a:avLst/>
          </a:prstGeom>
          <a:noFill/>
          <a:ln w="25400" cap="sq" cmpd="sng">
            <a:solidFill>
              <a:srgbClr val="262626"/>
            </a:solidFill>
            <a:prstDash val="solid"/>
            <a:bevel/>
            <a:headEnd type="none" w="sm" len="sm"/>
            <a:tailEnd type="none" w="sm" len="sm"/>
          </a:ln>
        </p:spPr>
      </p:cxnSp>
      <p:sp>
        <p:nvSpPr>
          <p:cNvPr id="209" name="Google Shape;209;p16"/>
          <p:cNvSpPr txBox="1"/>
          <p:nvPr/>
        </p:nvSpPr>
        <p:spPr>
          <a:xfrm>
            <a:off x="525516" y="3417573"/>
            <a:ext cx="4593021" cy="2619839"/>
          </a:xfrm>
          <a:prstGeom prst="rect">
            <a:avLst/>
          </a:prstGeom>
          <a:noFill/>
          <a:ln>
            <a:noFill/>
          </a:ln>
        </p:spPr>
        <p:txBody>
          <a:bodyPr spcFirstLastPara="1" wrap="square" lIns="91425" tIns="45700" rIns="91425" bIns="45700" anchor="ctr" anchorCtr="0">
            <a:normAutofit/>
          </a:bodyPr>
          <a:lstStyle/>
          <a:p>
            <a:pPr marL="0" marR="0" lvl="0" indent="11430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1800"/>
              <a:buFont typeface="Arial"/>
              <a:buChar char="•"/>
            </a:pPr>
            <a:r>
              <a:rPr lang="hu-HU" sz="1800" dirty="0">
                <a:solidFill>
                  <a:schemeClr val="dk1"/>
                </a:solidFill>
                <a:latin typeface="Calibri"/>
                <a:ea typeface="Calibri"/>
                <a:cs typeface="Calibri"/>
                <a:sym typeface="Calibri"/>
              </a:rPr>
              <a:t>Is there any rubbish in nature?</a:t>
            </a:r>
            <a:endParaRPr dirty="0"/>
          </a:p>
          <a:p>
            <a:pPr marL="0" marR="0" lvl="0" indent="114300" algn="l" rtl="0">
              <a:lnSpc>
                <a:spcPct val="90000"/>
              </a:lnSpc>
              <a:spcBef>
                <a:spcPts val="60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1800"/>
              <a:buFont typeface="Arial"/>
              <a:buChar char="•"/>
            </a:pPr>
            <a:r>
              <a:rPr lang="hu-HU" sz="1800" dirty="0">
                <a:solidFill>
                  <a:schemeClr val="dk1"/>
                </a:solidFill>
                <a:latin typeface="Calibri"/>
                <a:ea typeface="Calibri"/>
                <a:cs typeface="Calibri"/>
                <a:sym typeface="Calibri"/>
              </a:rPr>
              <a:t>Have you seen a five-year-old leaf?</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7"/>
          <p:cNvSpPr txBox="1">
            <a:spLocks noGrp="1"/>
          </p:cNvSpPr>
          <p:nvPr>
            <p:ph type="title"/>
          </p:nvPr>
        </p:nvSpPr>
        <p:spPr>
          <a:xfrm>
            <a:off x="838200" y="221351"/>
            <a:ext cx="10515600" cy="1325563"/>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rPr>
              <a:t>Circular economy</a:t>
            </a:r>
            <a:endParaRPr dirty="0"/>
          </a:p>
        </p:txBody>
      </p:sp>
      <p:pic>
        <p:nvPicPr>
          <p:cNvPr id="216" name="Google Shape;216;p17"/>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791043" y="1633853"/>
            <a:ext cx="8249873" cy="52233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8"/>
          <p:cNvSpPr txBox="1">
            <a:spLocks noGrp="1"/>
          </p:cNvSpPr>
          <p:nvPr>
            <p:ph type="ctrTitle"/>
          </p:nvPr>
        </p:nvSpPr>
        <p:spPr>
          <a:xfrm>
            <a:off x="838200" y="1234421"/>
            <a:ext cx="4123765" cy="5149344"/>
          </a:xfrm>
          <a:prstGeom prst="rect">
            <a:avLst/>
          </a:prstGeom>
          <a:noFill/>
          <a:ln>
            <a:noFill/>
          </a:ln>
        </p:spPr>
        <p:txBody>
          <a:bodyPr spcFirstLastPara="1" wrap="square" lIns="91425" tIns="45700" rIns="91425" bIns="45700" anchor="b" anchorCtr="0">
            <a:noAutofit/>
          </a:bodyPr>
          <a:lstStyle/>
          <a:p>
            <a:pPr lvl="0">
              <a:lnSpc>
                <a:spcPct val="115000"/>
              </a:lnSpc>
              <a:buClr>
                <a:srgbClr val="000000"/>
              </a:buClr>
              <a:buSzPts val="2000"/>
            </a:pPr>
            <a:r>
              <a:rPr lang="hu-HU" sz="2000" b="1" dirty="0">
                <a:solidFill>
                  <a:srgbClr val="000000"/>
                </a:solidFill>
                <a:latin typeface="Calibri"/>
                <a:ea typeface="Calibri"/>
                <a:cs typeface="Calibri"/>
                <a:sym typeface="Calibri"/>
              </a:rPr>
              <a:t>Rubbish</a:t>
            </a:r>
            <a:br>
              <a:rPr lang="hu-HU" sz="2000" b="1" dirty="0">
                <a:solidFill>
                  <a:srgbClr val="000000"/>
                </a:solidFill>
                <a:latin typeface="Calibri"/>
                <a:ea typeface="Calibri"/>
                <a:cs typeface="Calibri"/>
                <a:sym typeface="Calibri"/>
              </a:rPr>
            </a:br>
            <a:r>
              <a:rPr lang="en-US" sz="2000" dirty="0">
                <a:solidFill>
                  <a:srgbClr val="000000"/>
                </a:solidFill>
              </a:rPr>
              <a:t>A useless material that the owner cannot or does not want to use. </a:t>
            </a:r>
            <a:r>
              <a:rPr lang="hu-HU" sz="2000" dirty="0">
                <a:solidFill>
                  <a:srgbClr val="000000"/>
                </a:solidFill>
              </a:rPr>
              <a:t>Rubbish</a:t>
            </a:r>
            <a:r>
              <a:rPr lang="en-US" sz="2000" dirty="0">
                <a:solidFill>
                  <a:srgbClr val="000000"/>
                </a:solidFill>
              </a:rPr>
              <a:t> (as a substance) is removed from the cycle </a:t>
            </a:r>
            <a:r>
              <a:rPr lang="hu-HU" sz="2000" dirty="0">
                <a:solidFill>
                  <a:srgbClr val="000000"/>
                </a:solidFill>
              </a:rPr>
              <a:t>of agriculture </a:t>
            </a:r>
            <a:r>
              <a:rPr lang="en-US" sz="2000" dirty="0">
                <a:solidFill>
                  <a:srgbClr val="000000"/>
                </a:solidFill>
              </a:rPr>
              <a:t>and stored mixed. </a:t>
            </a:r>
            <a:r>
              <a:rPr lang="hu-HU" sz="2000" dirty="0">
                <a:solidFill>
                  <a:srgbClr val="000000"/>
                </a:solidFill>
              </a:rPr>
              <a:t>Rubbish</a:t>
            </a:r>
            <a:r>
              <a:rPr lang="en-US" sz="2000" dirty="0">
                <a:solidFill>
                  <a:srgbClr val="000000"/>
                </a:solidFill>
              </a:rPr>
              <a:t> - in professional language municipal solid waste - is transported to a place </a:t>
            </a:r>
            <a:r>
              <a:rPr lang="hu-HU" sz="2000" dirty="0">
                <a:solidFill>
                  <a:srgbClr val="000000"/>
                </a:solidFill>
              </a:rPr>
              <a:t>where it is </a:t>
            </a:r>
            <a:r>
              <a:rPr lang="en-US" sz="2000" dirty="0">
                <a:solidFill>
                  <a:srgbClr val="000000"/>
                </a:solidFill>
              </a:rPr>
              <a:t>isolated from its surroundings, to a landfill and stored there.</a:t>
            </a:r>
            <a:br>
              <a:rPr lang="hu-HU" sz="1600" dirty="0">
                <a:latin typeface="Calibri"/>
                <a:ea typeface="Calibri"/>
                <a:cs typeface="Calibri"/>
                <a:sym typeface="Calibri"/>
              </a:rPr>
            </a:br>
            <a:br>
              <a:rPr lang="hu-HU" sz="1600" dirty="0"/>
            </a:br>
            <a:endParaRPr sz="1600" dirty="0"/>
          </a:p>
        </p:txBody>
      </p:sp>
      <p:sp>
        <p:nvSpPr>
          <p:cNvPr id="223" name="Google Shape;223;p18"/>
          <p:cNvSpPr txBox="1">
            <a:spLocks noGrp="1"/>
          </p:cNvSpPr>
          <p:nvPr>
            <p:ph type="subTitle" idx="1"/>
          </p:nvPr>
        </p:nvSpPr>
        <p:spPr>
          <a:xfrm>
            <a:off x="4961965" y="1751011"/>
            <a:ext cx="4158524" cy="4874987"/>
          </a:xfrm>
          <a:prstGeom prst="rect">
            <a:avLst/>
          </a:prstGeom>
          <a:noFill/>
          <a:ln>
            <a:noFill/>
          </a:ln>
        </p:spPr>
        <p:txBody>
          <a:bodyPr spcFirstLastPara="1" wrap="square" lIns="91425" tIns="45700" rIns="91425" bIns="45700" anchor="t" anchorCtr="0">
            <a:normAutofit/>
          </a:bodyPr>
          <a:lstStyle/>
          <a:p>
            <a:pPr marL="0" lvl="0" indent="0">
              <a:lnSpc>
                <a:spcPct val="100000"/>
              </a:lnSpc>
              <a:spcBef>
                <a:spcPts val="1200"/>
              </a:spcBef>
              <a:spcAft>
                <a:spcPts val="1200"/>
              </a:spcAft>
              <a:buClr>
                <a:srgbClr val="000000"/>
              </a:buClr>
            </a:pPr>
            <a:r>
              <a:rPr lang="hu-HU" sz="2000" b="1" dirty="0">
                <a:solidFill>
                  <a:srgbClr val="000000"/>
                </a:solidFill>
                <a:latin typeface="Calibri"/>
                <a:ea typeface="Calibri"/>
                <a:cs typeface="Calibri"/>
                <a:sym typeface="Calibri"/>
              </a:rPr>
              <a:t>Waste</a:t>
            </a:r>
            <a:br>
              <a:rPr lang="hu-HU" sz="2000" b="1" dirty="0">
                <a:solidFill>
                  <a:srgbClr val="000000"/>
                </a:solidFill>
                <a:latin typeface="Calibri"/>
                <a:ea typeface="Calibri"/>
                <a:cs typeface="Calibri"/>
                <a:sym typeface="Calibri"/>
              </a:rPr>
            </a:br>
            <a:r>
              <a:rPr lang="en-US" sz="2000" dirty="0">
                <a:solidFill>
                  <a:srgbClr val="000000"/>
                </a:solidFill>
              </a:rPr>
              <a:t>A material that has become useless at the place of origin (household, industrial area, agriculture, etc.), but can be used as a secondary raw material if </a:t>
            </a:r>
            <a:r>
              <a:rPr lang="hu-HU" sz="2000" dirty="0">
                <a:solidFill>
                  <a:srgbClr val="000000"/>
                </a:solidFill>
              </a:rPr>
              <a:t>it is </a:t>
            </a:r>
            <a:r>
              <a:rPr lang="en-US" sz="2000" dirty="0">
                <a:solidFill>
                  <a:srgbClr val="000000"/>
                </a:solidFill>
              </a:rPr>
              <a:t>treated and collected separately</a:t>
            </a:r>
            <a:r>
              <a:rPr lang="hu-HU" sz="2000" dirty="0">
                <a:solidFill>
                  <a:srgbClr val="000000"/>
                </a:solidFill>
              </a:rPr>
              <a:t>.</a:t>
            </a:r>
            <a:endParaRPr sz="2000" dirty="0"/>
          </a:p>
        </p:txBody>
      </p:sp>
      <p:sp>
        <p:nvSpPr>
          <p:cNvPr id="224" name="Google Shape;224;p18"/>
          <p:cNvSpPr txBox="1"/>
          <p:nvPr/>
        </p:nvSpPr>
        <p:spPr>
          <a:xfrm>
            <a:off x="838200" y="365126"/>
            <a:ext cx="7273066" cy="665162"/>
          </a:xfrm>
          <a:prstGeom prst="rect">
            <a:avLst/>
          </a:prstGeom>
          <a:noFill/>
          <a:ln>
            <a:noFill/>
          </a:ln>
        </p:spPr>
        <p:txBody>
          <a:bodyPr spcFirstLastPara="1" wrap="square" lIns="91425" tIns="45700" rIns="91425" bIns="45700" anchor="b" anchorCtr="0">
            <a:normAutofit fontScale="85000" lnSpcReduction="20000"/>
          </a:bodyPr>
          <a:lstStyle/>
          <a:p>
            <a:pPr marL="0" marR="0" lvl="0" indent="0" algn="ctr" rtl="0">
              <a:lnSpc>
                <a:spcPct val="90000"/>
              </a:lnSpc>
              <a:spcBef>
                <a:spcPts val="0"/>
              </a:spcBef>
              <a:spcAft>
                <a:spcPts val="0"/>
              </a:spcAft>
              <a:buClr>
                <a:srgbClr val="003399"/>
              </a:buClr>
              <a:buSzPct val="100000"/>
              <a:buFont typeface="Calibri"/>
              <a:buNone/>
            </a:pPr>
            <a:r>
              <a:rPr lang="hu-HU" sz="6000" b="1" dirty="0">
                <a:solidFill>
                  <a:srgbClr val="003399"/>
                </a:solidFill>
                <a:latin typeface="Calibri"/>
                <a:ea typeface="Calibri"/>
                <a:cs typeface="Calibri"/>
                <a:sym typeface="Calibri"/>
              </a:rPr>
              <a:t>Rubbish or waste?</a:t>
            </a:r>
            <a:r>
              <a:rPr lang="hu-HU" sz="2800" b="1" dirty="0">
                <a:solidFill>
                  <a:srgbClr val="003399"/>
                </a:solidFill>
                <a:latin typeface="Calibri"/>
                <a:ea typeface="Calibri"/>
                <a:cs typeface="Calibri"/>
                <a:sym typeface="Calibri"/>
              </a:rPr>
              <a:t>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9"/>
          <p:cNvSpPr txBox="1">
            <a:spLocks noGrp="1"/>
          </p:cNvSpPr>
          <p:nvPr>
            <p:ph type="title"/>
          </p:nvPr>
        </p:nvSpPr>
        <p:spPr>
          <a:xfrm>
            <a:off x="838200" y="365126"/>
            <a:ext cx="10515600" cy="7628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Throwaway world</a:t>
            </a:r>
            <a:endParaRPr dirty="0"/>
          </a:p>
        </p:txBody>
      </p:sp>
      <p:pic>
        <p:nvPicPr>
          <p:cNvPr id="231" name="Google Shape;231;p19" descr="Emerging economies are rapidly adding to the global pile of garbage | The  Economis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9800" y="1473854"/>
            <a:ext cx="7556500" cy="53841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9" name="Google Shape;239;p20"/>
          <p:cNvSpPr txBox="1"/>
          <p:nvPr/>
        </p:nvSpPr>
        <p:spPr>
          <a:xfrm>
            <a:off x="598098" y="6636588"/>
            <a:ext cx="5748067"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600">
                <a:solidFill>
                  <a:schemeClr val="dk1"/>
                </a:solidFill>
                <a:latin typeface="Calibri"/>
                <a:ea typeface="Calibri"/>
                <a:cs typeface="Calibri"/>
                <a:sym typeface="Calibri"/>
              </a:rPr>
              <a:t>Kép forrása: http://korkorosgazdasag.hu/</a:t>
            </a:r>
            <a:endParaRPr/>
          </a:p>
        </p:txBody>
      </p:sp>
      <p:sp>
        <p:nvSpPr>
          <p:cNvPr id="3" name="Cím 2">
            <a:extLst>
              <a:ext uri="{FF2B5EF4-FFF2-40B4-BE49-F238E27FC236}">
                <a16:creationId xmlns:a16="http://schemas.microsoft.com/office/drawing/2014/main" id="{4112133E-1A7C-48C1-8CC0-F37318DF7005}"/>
              </a:ext>
            </a:extLst>
          </p:cNvPr>
          <p:cNvSpPr>
            <a:spLocks noGrp="1"/>
          </p:cNvSpPr>
          <p:nvPr>
            <p:ph type="title"/>
          </p:nvPr>
        </p:nvSpPr>
        <p:spPr/>
        <p:txBody>
          <a:bodyPr/>
          <a:lstStyle/>
          <a:p>
            <a:endParaRPr lang="hu-HU" dirty="0"/>
          </a:p>
        </p:txBody>
      </p:sp>
      <p:sp>
        <p:nvSpPr>
          <p:cNvPr id="4" name="Szöveg helye 3">
            <a:extLst>
              <a:ext uri="{FF2B5EF4-FFF2-40B4-BE49-F238E27FC236}">
                <a16:creationId xmlns:a16="http://schemas.microsoft.com/office/drawing/2014/main" id="{B9C670C8-42C2-49C9-9AD1-5E8CC62ABD2F}"/>
              </a:ext>
            </a:extLst>
          </p:cNvPr>
          <p:cNvSpPr>
            <a:spLocks noGrp="1"/>
          </p:cNvSpPr>
          <p:nvPr>
            <p:ph type="body" idx="1"/>
          </p:nvPr>
        </p:nvSpPr>
        <p:spPr/>
        <p:txBody>
          <a:bodyPr/>
          <a:lstStyle/>
          <a:p>
            <a:endParaRPr lang="hu-HU"/>
          </a:p>
        </p:txBody>
      </p:sp>
      <p:pic>
        <p:nvPicPr>
          <p:cNvPr id="5" name="Kép 5">
            <a:extLst>
              <a:ext uri="{FF2B5EF4-FFF2-40B4-BE49-F238E27FC236}">
                <a16:creationId xmlns:a16="http://schemas.microsoft.com/office/drawing/2014/main" id="{8D223B5C-A4E1-43FD-B765-D00FC23E6B2F}"/>
              </a:ext>
            </a:extLst>
          </p:cNvPr>
          <p:cNvPicPr>
            <a:picLocks noChangeAspect="1"/>
          </p:cNvPicPr>
          <p:nvPr/>
        </p:nvPicPr>
        <p:blipFill>
          <a:blip r:embed="rId3"/>
          <a:stretch>
            <a:fillRect/>
          </a:stretch>
        </p:blipFill>
        <p:spPr>
          <a:xfrm>
            <a:off x="540327" y="1829747"/>
            <a:ext cx="9379527" cy="49857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21080" y="24320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Climate change</a:t>
            </a:r>
            <a:endParaRPr dirty="0"/>
          </a:p>
        </p:txBody>
      </p:sp>
      <p:pic>
        <p:nvPicPr>
          <p:cNvPr id="98" name="Google Shape;98;p2" descr="A képen égbolt, kültéri, fű, növény látható&#10;&#10;Automatikusan generált leírá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199" y="1752599"/>
            <a:ext cx="8412193" cy="4922085"/>
          </a:xfrm>
          <a:prstGeom prst="rect">
            <a:avLst/>
          </a:prstGeom>
          <a:noFill/>
          <a:ln>
            <a:noFill/>
          </a:ln>
        </p:spPr>
      </p:pic>
      <p:sp>
        <p:nvSpPr>
          <p:cNvPr id="99" name="Google Shape;99;p2"/>
          <p:cNvSpPr txBox="1"/>
          <p:nvPr/>
        </p:nvSpPr>
        <p:spPr>
          <a:xfrm>
            <a:off x="990600" y="1834551"/>
            <a:ext cx="353539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dirty="0">
                <a:solidFill>
                  <a:schemeClr val="lt1"/>
                </a:solidFill>
                <a:latin typeface="Quattrocento Sans"/>
                <a:ea typeface="Quattrocento Sans"/>
                <a:cs typeface="Quattrocento Sans"/>
                <a:sym typeface="Quattrocento Sans"/>
              </a:rPr>
              <a:t>A new world order has been born. Name: climate change</a:t>
            </a:r>
            <a:endParaRPr sz="1800"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1"/>
          <p:cNvSpPr txBox="1">
            <a:spLocks noGrp="1"/>
          </p:cNvSpPr>
          <p:nvPr>
            <p:ph type="title"/>
          </p:nvPr>
        </p:nvSpPr>
        <p:spPr>
          <a:xfrm>
            <a:off x="838200" y="163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5. Landfill, disposal</a:t>
            </a:r>
            <a:endParaRPr dirty="0"/>
          </a:p>
        </p:txBody>
      </p:sp>
      <p:pic>
        <p:nvPicPr>
          <p:cNvPr id="246" name="Google Shape;246;p21" descr="A képen kültéri, égbolt látható&#10;&#10;Automatikusan generált leírá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838200" y="1839688"/>
            <a:ext cx="9967958" cy="4351338"/>
          </a:xfrm>
          <a:prstGeom prst="rect">
            <a:avLst/>
          </a:prstGeom>
          <a:noFill/>
          <a:ln>
            <a:noFill/>
          </a:ln>
        </p:spPr>
      </p:pic>
      <p:sp>
        <p:nvSpPr>
          <p:cNvPr id="247" name="Google Shape;247;p21"/>
          <p:cNvSpPr txBox="1"/>
          <p:nvPr/>
        </p:nvSpPr>
        <p:spPr>
          <a:xfrm>
            <a:off x="840010" y="6191026"/>
            <a:ext cx="23559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Calibri"/>
                <a:ea typeface="Calibri"/>
                <a:cs typeface="Calibri"/>
                <a:sym typeface="Calibri"/>
              </a:rPr>
              <a:t>Fotó: Hankó Gergely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2"/>
          <p:cNvSpPr txBox="1">
            <a:spLocks noGrp="1"/>
          </p:cNvSpPr>
          <p:nvPr>
            <p:ph type="title"/>
          </p:nvPr>
        </p:nvSpPr>
        <p:spPr>
          <a:xfrm>
            <a:off x="838200" y="120710"/>
            <a:ext cx="10515600" cy="1325563"/>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latin typeface="Calibri"/>
                <a:ea typeface="Calibri"/>
                <a:cs typeface="Calibri"/>
                <a:sym typeface="Calibri"/>
              </a:rPr>
              <a:t>4. </a:t>
            </a:r>
            <a:r>
              <a:rPr lang="hu-HU" b="1" dirty="0">
                <a:solidFill>
                  <a:srgbClr val="003399"/>
                </a:solidFill>
              </a:rPr>
              <a:t>Energy recovery</a:t>
            </a:r>
            <a:endParaRPr dirty="0"/>
          </a:p>
        </p:txBody>
      </p:sp>
      <p:pic>
        <p:nvPicPr>
          <p:cNvPr id="254" name="Google Shape;254;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5892" y="1708131"/>
            <a:ext cx="2771887" cy="4157831"/>
          </a:xfrm>
          <a:prstGeom prst="rect">
            <a:avLst/>
          </a:prstGeom>
          <a:noFill/>
          <a:ln>
            <a:noFill/>
          </a:ln>
        </p:spPr>
      </p:pic>
      <p:pic>
        <p:nvPicPr>
          <p:cNvPr id="255" name="Google Shape;255;p22" descr="A képen szöveg, kültéri, égbolt, település látható&#10;&#10;Automatikusan generált leírá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47011" y="1718061"/>
            <a:ext cx="5568875" cy="41766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3"/>
          <p:cNvSpPr txBox="1">
            <a:spLocks noGrp="1"/>
          </p:cNvSpPr>
          <p:nvPr>
            <p:ph type="title"/>
          </p:nvPr>
        </p:nvSpPr>
        <p:spPr>
          <a:xfrm>
            <a:off x="838200" y="120710"/>
            <a:ext cx="10515600" cy="1325563"/>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latin typeface="Calibri"/>
                <a:ea typeface="Calibri"/>
                <a:cs typeface="Calibri"/>
                <a:sym typeface="Calibri"/>
              </a:rPr>
              <a:t>3. </a:t>
            </a:r>
            <a:r>
              <a:rPr lang="hu-HU" b="1" dirty="0">
                <a:solidFill>
                  <a:srgbClr val="003399"/>
                </a:solidFill>
              </a:rPr>
              <a:t>Recycling, recovery</a:t>
            </a:r>
            <a:endParaRPr dirty="0"/>
          </a:p>
        </p:txBody>
      </p:sp>
      <p:sp>
        <p:nvSpPr>
          <p:cNvPr id="262" name="Google Shape;262;p23"/>
          <p:cNvSpPr txBox="1">
            <a:spLocks noGrp="1"/>
          </p:cNvSpPr>
          <p:nvPr>
            <p:ph type="body" idx="1"/>
          </p:nvPr>
        </p:nvSpPr>
        <p:spPr>
          <a:xfrm>
            <a:off x="6948577" y="2141927"/>
            <a:ext cx="5138468" cy="4351338"/>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000000"/>
              </a:buClr>
              <a:buSzPts val="2200"/>
              <a:buNone/>
            </a:pPr>
            <a:r>
              <a:rPr lang="en-US" sz="2200" dirty="0">
                <a:solidFill>
                  <a:srgbClr val="000000"/>
                </a:solidFill>
              </a:rPr>
              <a:t>The prerequisite for this is the correct selection of waste!</a:t>
            </a:r>
            <a:endParaRPr lang="hu-HU" sz="2200" dirty="0">
              <a:solidFill>
                <a:srgbClr val="000000"/>
              </a:solidFill>
            </a:endParaRPr>
          </a:p>
          <a:p>
            <a:pPr marL="0" lvl="0" indent="0">
              <a:spcBef>
                <a:spcPts val="0"/>
              </a:spcBef>
              <a:buClr>
                <a:srgbClr val="000000"/>
              </a:buClr>
              <a:buSzPts val="2200"/>
              <a:buNone/>
            </a:pPr>
            <a:r>
              <a:rPr lang="en-US" sz="2200" dirty="0">
                <a:solidFill>
                  <a:srgbClr val="000000"/>
                </a:solidFill>
              </a:rPr>
              <a:t>Advantages of selective waste collection:</a:t>
            </a:r>
            <a:endParaRPr lang="hu-HU" sz="2200" dirty="0">
              <a:solidFill>
                <a:srgbClr val="000000"/>
              </a:solidFill>
            </a:endParaRPr>
          </a:p>
          <a:p>
            <a:pPr marL="342900">
              <a:spcBef>
                <a:spcPts val="0"/>
              </a:spcBef>
              <a:buClr>
                <a:srgbClr val="000000"/>
              </a:buClr>
              <a:buSzPts val="2200"/>
            </a:pPr>
            <a:r>
              <a:rPr lang="en-US" sz="2200" dirty="0">
                <a:solidFill>
                  <a:srgbClr val="000000"/>
                </a:solidFill>
              </a:rPr>
              <a:t>used as a secondary raw material</a:t>
            </a:r>
            <a:endParaRPr lang="hu-HU" sz="2200" dirty="0">
              <a:solidFill>
                <a:srgbClr val="000000"/>
              </a:solidFill>
            </a:endParaRPr>
          </a:p>
          <a:p>
            <a:pPr marL="342900">
              <a:spcBef>
                <a:spcPts val="0"/>
              </a:spcBef>
              <a:buClr>
                <a:srgbClr val="000000"/>
              </a:buClr>
              <a:buSzPts val="2200"/>
            </a:pPr>
            <a:r>
              <a:rPr lang="en-US" sz="2200" dirty="0">
                <a:solidFill>
                  <a:srgbClr val="000000"/>
                </a:solidFill>
              </a:rPr>
              <a:t>landfill life is increasing</a:t>
            </a:r>
            <a:endParaRPr lang="hu-HU" sz="2200" dirty="0">
              <a:solidFill>
                <a:srgbClr val="000000"/>
              </a:solidFill>
            </a:endParaRPr>
          </a:p>
          <a:p>
            <a:pPr marL="342900">
              <a:spcBef>
                <a:spcPts val="0"/>
              </a:spcBef>
              <a:buClr>
                <a:srgbClr val="000000"/>
              </a:buClr>
              <a:buSzPts val="2200"/>
            </a:pPr>
            <a:r>
              <a:rPr lang="en-US" sz="2200" dirty="0">
                <a:solidFill>
                  <a:srgbClr val="000000"/>
                </a:solidFill>
              </a:rPr>
              <a:t>environmental </a:t>
            </a:r>
            <a:r>
              <a:rPr lang="hu-HU" sz="2200" dirty="0">
                <a:solidFill>
                  <a:srgbClr val="000000"/>
                </a:solidFill>
              </a:rPr>
              <a:t>burden </a:t>
            </a:r>
            <a:r>
              <a:rPr lang="en-US" sz="2200" dirty="0">
                <a:solidFill>
                  <a:srgbClr val="000000"/>
                </a:solidFill>
              </a:rPr>
              <a:t>is reduced</a:t>
            </a:r>
            <a:endParaRPr dirty="0"/>
          </a:p>
        </p:txBody>
      </p:sp>
      <p:pic>
        <p:nvPicPr>
          <p:cNvPr id="263" name="Google Shape;263;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352" y="1787773"/>
            <a:ext cx="6359252" cy="4221910"/>
          </a:xfrm>
          <a:prstGeom prst="rect">
            <a:avLst/>
          </a:prstGeom>
          <a:noFill/>
          <a:ln>
            <a:noFill/>
          </a:ln>
        </p:spPr>
      </p:pic>
      <p:sp>
        <p:nvSpPr>
          <p:cNvPr id="264" name="Google Shape;264;p23"/>
          <p:cNvSpPr txBox="1"/>
          <p:nvPr/>
        </p:nvSpPr>
        <p:spPr>
          <a:xfrm>
            <a:off x="363796" y="5914614"/>
            <a:ext cx="24527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Calibri"/>
                <a:ea typeface="Calibri"/>
                <a:cs typeface="Calibri"/>
                <a:sym typeface="Calibri"/>
              </a:rPr>
              <a:t>Fotó: Kasza Gábor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800"/>
              <a:buChar char="•"/>
            </a:pPr>
            <a:r>
              <a:rPr lang="hu-HU" sz="2800" dirty="0">
                <a:solidFill>
                  <a:srgbClr val="000000"/>
                </a:solidFill>
                <a:latin typeface="Calibri"/>
                <a:ea typeface="Calibri"/>
                <a:cs typeface="Calibri"/>
                <a:sym typeface="Calibri"/>
              </a:rPr>
              <a:t>Types of collection: </a:t>
            </a:r>
            <a:endParaRPr dirty="0"/>
          </a:p>
          <a:p>
            <a:pPr marL="228600" lvl="0" indent="-228600" algn="l" rtl="0">
              <a:lnSpc>
                <a:spcPct val="90000"/>
              </a:lnSpc>
              <a:spcBef>
                <a:spcPts val="1000"/>
              </a:spcBef>
              <a:spcAft>
                <a:spcPts val="0"/>
              </a:spcAft>
              <a:buClr>
                <a:srgbClr val="000000"/>
              </a:buClr>
              <a:buSzPts val="2800"/>
              <a:buFont typeface="Arial"/>
              <a:buChar char="•"/>
            </a:pPr>
            <a:r>
              <a:rPr lang="hu-HU" dirty="0">
                <a:solidFill>
                  <a:srgbClr val="000000"/>
                </a:solidFill>
              </a:rPr>
              <a:t>at h</a:t>
            </a:r>
            <a:r>
              <a:rPr lang="hu-HU" sz="2800" dirty="0">
                <a:solidFill>
                  <a:srgbClr val="000000"/>
                </a:solidFill>
                <a:latin typeface="Calibri"/>
                <a:ea typeface="Calibri"/>
                <a:cs typeface="Calibri"/>
                <a:sym typeface="Calibri"/>
              </a:rPr>
              <a:t>ome</a:t>
            </a:r>
            <a:endParaRPr dirty="0"/>
          </a:p>
          <a:p>
            <a:pPr marL="228600" lvl="0" indent="-228600" algn="l" rtl="0">
              <a:lnSpc>
                <a:spcPct val="90000"/>
              </a:lnSpc>
              <a:spcBef>
                <a:spcPts val="1000"/>
              </a:spcBef>
              <a:spcAft>
                <a:spcPts val="0"/>
              </a:spcAft>
              <a:buClr>
                <a:srgbClr val="000000"/>
              </a:buClr>
              <a:buSzPts val="2800"/>
              <a:buFont typeface="Arial"/>
              <a:buChar char="•"/>
            </a:pPr>
            <a:r>
              <a:rPr lang="hu-HU" dirty="0">
                <a:solidFill>
                  <a:srgbClr val="000000"/>
                </a:solidFill>
              </a:rPr>
              <a:t>c</a:t>
            </a:r>
            <a:r>
              <a:rPr lang="hu-HU" sz="2800" dirty="0">
                <a:solidFill>
                  <a:srgbClr val="000000"/>
                </a:solidFill>
                <a:latin typeface="Calibri"/>
                <a:ea typeface="Calibri"/>
                <a:cs typeface="Calibri"/>
                <a:sym typeface="Calibri"/>
              </a:rPr>
              <a:t>ollection island</a:t>
            </a:r>
            <a:endParaRPr dirty="0"/>
          </a:p>
          <a:p>
            <a:pPr marL="228600" lvl="0" indent="-228600" algn="l" rtl="0">
              <a:lnSpc>
                <a:spcPct val="90000"/>
              </a:lnSpc>
              <a:spcBef>
                <a:spcPts val="1000"/>
              </a:spcBef>
              <a:spcAft>
                <a:spcPts val="0"/>
              </a:spcAft>
              <a:buClr>
                <a:srgbClr val="000000"/>
              </a:buClr>
              <a:buSzPts val="2800"/>
              <a:buFont typeface="Arial"/>
              <a:buChar char="•"/>
            </a:pPr>
            <a:r>
              <a:rPr lang="hu-HU" dirty="0">
                <a:solidFill>
                  <a:srgbClr val="000000"/>
                </a:solidFill>
              </a:rPr>
              <a:t>w</a:t>
            </a:r>
            <a:r>
              <a:rPr lang="hu-HU" sz="2800" dirty="0">
                <a:solidFill>
                  <a:srgbClr val="000000"/>
                </a:solidFill>
                <a:latin typeface="Calibri"/>
                <a:ea typeface="Calibri"/>
                <a:cs typeface="Calibri"/>
                <a:sym typeface="Calibri"/>
              </a:rPr>
              <a:t>aste yard</a:t>
            </a:r>
            <a:endParaRPr dirty="0"/>
          </a:p>
          <a:p>
            <a:pPr marL="228600" lvl="0" indent="-228600" algn="l" rtl="0">
              <a:lnSpc>
                <a:spcPct val="90000"/>
              </a:lnSpc>
              <a:spcBef>
                <a:spcPts val="1000"/>
              </a:spcBef>
              <a:spcAft>
                <a:spcPts val="0"/>
              </a:spcAft>
              <a:buClr>
                <a:srgbClr val="000000"/>
              </a:buClr>
              <a:buSzPts val="2800"/>
              <a:buFont typeface="Arial"/>
              <a:buChar char="•"/>
            </a:pPr>
            <a:r>
              <a:rPr lang="hu-HU" dirty="0">
                <a:solidFill>
                  <a:srgbClr val="000000"/>
                </a:solidFill>
              </a:rPr>
              <a:t>r</a:t>
            </a:r>
            <a:r>
              <a:rPr lang="hu-HU" sz="2800" dirty="0">
                <a:solidFill>
                  <a:srgbClr val="000000"/>
                </a:solidFill>
                <a:latin typeface="Calibri"/>
                <a:ea typeface="Calibri"/>
                <a:cs typeface="Calibri"/>
                <a:sym typeface="Calibri"/>
              </a:rPr>
              <a:t>euse centre</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271" name="Google Shape;271;p24"/>
          <p:cNvSpPr txBox="1">
            <a:spLocks noGrp="1"/>
          </p:cNvSpPr>
          <p:nvPr>
            <p:ph type="title"/>
          </p:nvPr>
        </p:nvSpPr>
        <p:spPr>
          <a:xfrm>
            <a:off x="838200" y="365126"/>
            <a:ext cx="9854901" cy="1076400"/>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latin typeface="Calibri"/>
                <a:ea typeface="Calibri"/>
                <a:cs typeface="Calibri"/>
                <a:sym typeface="Calibri"/>
              </a:rPr>
              <a:t>3. Recycle </a:t>
            </a:r>
            <a:r>
              <a:rPr lang="hu-HU" b="1" dirty="0">
                <a:solidFill>
                  <a:srgbClr val="003399"/>
                </a:solidFill>
              </a:rPr>
              <a:t>(reprocessing),</a:t>
            </a:r>
            <a:r>
              <a:rPr lang="hu-HU" b="1" dirty="0">
                <a:solidFill>
                  <a:srgbClr val="003399"/>
                </a:solidFill>
                <a:latin typeface="Calibri"/>
                <a:ea typeface="Calibri"/>
                <a:cs typeface="Calibri"/>
                <a:sym typeface="Calibri"/>
              </a:rPr>
              <a:t> recovery</a:t>
            </a:r>
            <a:endParaRPr dirty="0"/>
          </a:p>
        </p:txBody>
      </p:sp>
      <p:pic>
        <p:nvPicPr>
          <p:cNvPr id="272" name="Google Shape;272;p24" descr="A képen személy, beltéri, padló látható&#10;&#10;Automatikusan generált leírá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93097" y="1359342"/>
            <a:ext cx="2377440" cy="2999613"/>
          </a:xfrm>
          <a:prstGeom prst="rect">
            <a:avLst/>
          </a:prstGeom>
          <a:noFill/>
          <a:ln>
            <a:noFill/>
          </a:ln>
        </p:spPr>
      </p:pic>
      <p:sp>
        <p:nvSpPr>
          <p:cNvPr id="273" name="Google Shape;273;p24"/>
          <p:cNvSpPr txBox="1"/>
          <p:nvPr/>
        </p:nvSpPr>
        <p:spPr>
          <a:xfrm>
            <a:off x="7674026" y="1445606"/>
            <a:ext cx="237744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50">
                <a:solidFill>
                  <a:schemeClr val="dk1"/>
                </a:solidFill>
                <a:latin typeface="Calibri"/>
                <a:ea typeface="Calibri"/>
                <a:cs typeface="Calibri"/>
                <a:sym typeface="Calibri"/>
              </a:rPr>
              <a:t>Fotó: FKF Zrt.</a:t>
            </a:r>
            <a:endParaRPr/>
          </a:p>
        </p:txBody>
      </p:sp>
      <p:pic>
        <p:nvPicPr>
          <p:cNvPr id="274" name="Google Shape;274;p24" descr="A képen szöveg, talaj, kültéri, sárga látható&#10;&#10;Automatikusan generált leírá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88001" y="2179477"/>
            <a:ext cx="3748568" cy="2499045"/>
          </a:xfrm>
          <a:prstGeom prst="rect">
            <a:avLst/>
          </a:prstGeom>
          <a:noFill/>
          <a:ln>
            <a:noFill/>
          </a:ln>
        </p:spPr>
      </p:pic>
      <p:sp>
        <p:nvSpPr>
          <p:cNvPr id="275" name="Google Shape;275;p24"/>
          <p:cNvSpPr txBox="1"/>
          <p:nvPr/>
        </p:nvSpPr>
        <p:spPr>
          <a:xfrm>
            <a:off x="9030148" y="4660454"/>
            <a:ext cx="232365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a:solidFill>
                  <a:schemeClr val="dk1"/>
                </a:solidFill>
                <a:latin typeface="Calibri"/>
                <a:ea typeface="Calibri"/>
                <a:cs typeface="Calibri"/>
                <a:sym typeface="Calibri"/>
              </a:rPr>
              <a:t>Fotó: Hankó Gergely</a:t>
            </a:r>
            <a:endParaRPr/>
          </a:p>
        </p:txBody>
      </p:sp>
      <p:pic>
        <p:nvPicPr>
          <p:cNvPr id="276" name="Google Shape;276;p2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23182" y="4788401"/>
            <a:ext cx="3047468" cy="2031454"/>
          </a:xfrm>
          <a:prstGeom prst="rect">
            <a:avLst/>
          </a:prstGeom>
          <a:noFill/>
          <a:ln>
            <a:noFill/>
          </a:ln>
        </p:spPr>
      </p:pic>
      <p:sp>
        <p:nvSpPr>
          <p:cNvPr id="277" name="Google Shape;277;p24"/>
          <p:cNvSpPr txBox="1"/>
          <p:nvPr/>
        </p:nvSpPr>
        <p:spPr>
          <a:xfrm>
            <a:off x="8658113" y="6563302"/>
            <a:ext cx="237744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50">
                <a:solidFill>
                  <a:schemeClr val="dk1"/>
                </a:solidFill>
                <a:latin typeface="Calibri"/>
                <a:ea typeface="Calibri"/>
                <a:cs typeface="Calibri"/>
                <a:sym typeface="Calibri"/>
              </a:rPr>
              <a:t>Fotó: FKF Zrt.</a:t>
            </a:r>
            <a:endParaRPr/>
          </a:p>
        </p:txBody>
      </p:sp>
      <p:pic>
        <p:nvPicPr>
          <p:cNvPr id="278" name="Google Shape;278;p24" descr="A képen beltéri, szoba, élő, kanapé látható&#10;&#10;Automatikusan generált leírá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64938" y="4538016"/>
            <a:ext cx="2997463" cy="2248097"/>
          </a:xfrm>
          <a:prstGeom prst="rect">
            <a:avLst/>
          </a:prstGeom>
          <a:noFill/>
          <a:ln>
            <a:noFill/>
          </a:ln>
        </p:spPr>
      </p:pic>
      <p:sp>
        <p:nvSpPr>
          <p:cNvPr id="279" name="Google Shape;279;p24"/>
          <p:cNvSpPr txBox="1"/>
          <p:nvPr/>
        </p:nvSpPr>
        <p:spPr>
          <a:xfrm>
            <a:off x="4073841" y="6431159"/>
            <a:ext cx="232365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50">
                <a:solidFill>
                  <a:schemeClr val="dk1"/>
                </a:solidFill>
                <a:latin typeface="Calibri"/>
                <a:ea typeface="Calibri"/>
                <a:cs typeface="Calibri"/>
                <a:sym typeface="Calibri"/>
              </a:rPr>
              <a:t>Fotó: Hankó Gergely</a:t>
            </a:r>
            <a:endParaRPr/>
          </a:p>
        </p:txBody>
      </p:sp>
      <p:cxnSp>
        <p:nvCxnSpPr>
          <p:cNvPr id="280" name="Google Shape;280;p24"/>
          <p:cNvCxnSpPr/>
          <p:nvPr/>
        </p:nvCxnSpPr>
        <p:spPr>
          <a:xfrm>
            <a:off x="3281082" y="2571078"/>
            <a:ext cx="1839558" cy="0"/>
          </a:xfrm>
          <a:prstGeom prst="straightConnector1">
            <a:avLst/>
          </a:prstGeom>
          <a:noFill/>
          <a:ln w="38100" cap="flat" cmpd="sng">
            <a:solidFill>
              <a:schemeClr val="accent1"/>
            </a:solidFill>
            <a:prstDash val="solid"/>
            <a:miter lim="800000"/>
            <a:headEnd type="none" w="sm" len="sm"/>
            <a:tailEnd type="triangle" w="med" len="med"/>
          </a:ln>
        </p:spPr>
      </p:cxnSp>
      <p:cxnSp>
        <p:nvCxnSpPr>
          <p:cNvPr id="281" name="Google Shape;281;p24"/>
          <p:cNvCxnSpPr/>
          <p:nvPr/>
        </p:nvCxnSpPr>
        <p:spPr>
          <a:xfrm>
            <a:off x="3453539" y="3143027"/>
            <a:ext cx="5109548" cy="0"/>
          </a:xfrm>
          <a:prstGeom prst="straightConnector1">
            <a:avLst/>
          </a:prstGeom>
          <a:noFill/>
          <a:ln w="38100" cap="flat" cmpd="sng">
            <a:solidFill>
              <a:schemeClr val="accent1"/>
            </a:solidFill>
            <a:prstDash val="solid"/>
            <a:miter lim="800000"/>
            <a:headEnd type="none" w="sm" len="sm"/>
            <a:tailEnd type="triangle" w="med" len="med"/>
          </a:ln>
        </p:spPr>
      </p:cxnSp>
      <p:cxnSp>
        <p:nvCxnSpPr>
          <p:cNvPr id="282" name="Google Shape;282;p24"/>
          <p:cNvCxnSpPr/>
          <p:nvPr/>
        </p:nvCxnSpPr>
        <p:spPr>
          <a:xfrm>
            <a:off x="3295459" y="3645191"/>
            <a:ext cx="2465093" cy="975354"/>
          </a:xfrm>
          <a:prstGeom prst="straightConnector1">
            <a:avLst/>
          </a:prstGeom>
          <a:noFill/>
          <a:ln w="38100" cap="flat" cmpd="sng">
            <a:solidFill>
              <a:schemeClr val="accent1"/>
            </a:solidFill>
            <a:prstDash val="solid"/>
            <a:miter lim="800000"/>
            <a:headEnd type="none" w="sm" len="sm"/>
            <a:tailEnd type="triangle" w="med" len="med"/>
          </a:ln>
        </p:spPr>
      </p:cxnSp>
      <p:cxnSp>
        <p:nvCxnSpPr>
          <p:cNvPr id="283" name="Google Shape;283;p24"/>
          <p:cNvCxnSpPr/>
          <p:nvPr/>
        </p:nvCxnSpPr>
        <p:spPr>
          <a:xfrm flipH="1">
            <a:off x="4141795" y="4301447"/>
            <a:ext cx="228223" cy="734215"/>
          </a:xfrm>
          <a:prstGeom prst="straightConnector1">
            <a:avLst/>
          </a:prstGeom>
          <a:noFill/>
          <a:ln w="38100" cap="flat" cmpd="sng">
            <a:solidFill>
              <a:schemeClr val="accent1"/>
            </a:solidFill>
            <a:prstDash val="solid"/>
            <a:miter lim="800000"/>
            <a:headEnd type="none" w="sm" len="sm"/>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25" descr="A képen szöveg, fű, kültéri, színes látható&#10;&#10;Automatikusan generált leírá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2096358" y="3515061"/>
            <a:ext cx="4564007" cy="3423005"/>
          </a:xfrm>
          <a:prstGeom prst="rect">
            <a:avLst/>
          </a:prstGeom>
          <a:noFill/>
          <a:ln>
            <a:noFill/>
          </a:ln>
        </p:spPr>
      </p:pic>
      <p:sp>
        <p:nvSpPr>
          <p:cNvPr id="290" name="Google Shape;290;p25"/>
          <p:cNvSpPr txBox="1">
            <a:spLocks noGrp="1"/>
          </p:cNvSpPr>
          <p:nvPr>
            <p:ph type="title"/>
          </p:nvPr>
        </p:nvSpPr>
        <p:spPr>
          <a:xfrm>
            <a:off x="723899" y="18572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Recycling around the world</a:t>
            </a:r>
            <a:endParaRPr dirty="0"/>
          </a:p>
        </p:txBody>
      </p:sp>
      <p:pic>
        <p:nvPicPr>
          <p:cNvPr id="291" name="Google Shape;291;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58230" y="4270486"/>
            <a:ext cx="3881269" cy="2587513"/>
          </a:xfrm>
          <a:prstGeom prst="rect">
            <a:avLst/>
          </a:prstGeom>
          <a:noFill/>
          <a:ln>
            <a:noFill/>
          </a:ln>
        </p:spPr>
      </p:pic>
      <p:pic>
        <p:nvPicPr>
          <p:cNvPr id="292" name="Google Shape;292;p25" descr="A képen szöveg, égbolt, kültéri, talaj látható&#10;&#10;Automatikusan generált leírá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5917" y="1230405"/>
            <a:ext cx="5477256" cy="3627120"/>
          </a:xfrm>
          <a:prstGeom prst="rect">
            <a:avLst/>
          </a:prstGeom>
          <a:noFill/>
          <a:ln>
            <a:noFill/>
          </a:ln>
        </p:spPr>
      </p:pic>
      <p:pic>
        <p:nvPicPr>
          <p:cNvPr id="293" name="Google Shape;293;p2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572921" y="1230405"/>
            <a:ext cx="4062805" cy="3047104"/>
          </a:xfrm>
          <a:prstGeom prst="rect">
            <a:avLst/>
          </a:prstGeom>
          <a:noFill/>
          <a:ln>
            <a:noFill/>
          </a:ln>
        </p:spPr>
      </p:pic>
      <p:sp>
        <p:nvSpPr>
          <p:cNvPr id="294" name="Google Shape;294;p25"/>
          <p:cNvSpPr txBox="1"/>
          <p:nvPr/>
        </p:nvSpPr>
        <p:spPr>
          <a:xfrm>
            <a:off x="4378362" y="1326625"/>
            <a:ext cx="14943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Calibri"/>
                <a:ea typeface="Calibri"/>
                <a:cs typeface="Calibri"/>
                <a:sym typeface="Calibri"/>
              </a:rPr>
              <a:t>Egyiptom</a:t>
            </a:r>
            <a:endParaRPr/>
          </a:p>
        </p:txBody>
      </p:sp>
      <p:sp>
        <p:nvSpPr>
          <p:cNvPr id="295" name="Google Shape;295;p25"/>
          <p:cNvSpPr txBox="1"/>
          <p:nvPr/>
        </p:nvSpPr>
        <p:spPr>
          <a:xfrm>
            <a:off x="625917" y="5564242"/>
            <a:ext cx="1139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Calibri"/>
                <a:ea typeface="Calibri"/>
                <a:cs typeface="Calibri"/>
                <a:sym typeface="Calibri"/>
              </a:rPr>
              <a:t>Costa Rica</a:t>
            </a:r>
            <a:endParaRPr/>
          </a:p>
        </p:txBody>
      </p:sp>
      <p:sp>
        <p:nvSpPr>
          <p:cNvPr id="296" name="Google Shape;296;p25"/>
          <p:cNvSpPr txBox="1"/>
          <p:nvPr/>
        </p:nvSpPr>
        <p:spPr>
          <a:xfrm>
            <a:off x="10767902" y="1341707"/>
            <a:ext cx="8593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Calibri"/>
                <a:ea typeface="Calibri"/>
                <a:cs typeface="Calibri"/>
                <a:sym typeface="Calibri"/>
              </a:rPr>
              <a:t>Firenze</a:t>
            </a:r>
            <a:endParaRPr/>
          </a:p>
        </p:txBody>
      </p:sp>
      <p:sp>
        <p:nvSpPr>
          <p:cNvPr id="297" name="Google Shape;297;p25"/>
          <p:cNvSpPr txBox="1"/>
          <p:nvPr/>
        </p:nvSpPr>
        <p:spPr>
          <a:xfrm>
            <a:off x="11196431" y="4270486"/>
            <a:ext cx="6160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Calibri"/>
                <a:ea typeface="Calibri"/>
                <a:cs typeface="Calibri"/>
                <a:sym typeface="Calibri"/>
              </a:rPr>
              <a:t>Peru</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6883" y="1421041"/>
            <a:ext cx="9015241" cy="5044877"/>
          </a:xfrm>
          <a:prstGeom prst="rect">
            <a:avLst/>
          </a:prstGeom>
          <a:noFill/>
          <a:ln>
            <a:noFill/>
          </a:ln>
        </p:spPr>
      </p:pic>
      <p:sp>
        <p:nvSpPr>
          <p:cNvPr id="304" name="Google Shape;304;p26"/>
          <p:cNvSpPr txBox="1">
            <a:spLocks noGrp="1"/>
          </p:cNvSpPr>
          <p:nvPr>
            <p:ph type="title"/>
          </p:nvPr>
        </p:nvSpPr>
        <p:spPr>
          <a:xfrm>
            <a:off x="838200" y="204788"/>
            <a:ext cx="10515600" cy="1325562"/>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latin typeface="Calibri"/>
                <a:ea typeface="Calibri"/>
                <a:cs typeface="Calibri"/>
                <a:sym typeface="Calibri"/>
              </a:rPr>
              <a:t>3. </a:t>
            </a:r>
            <a:r>
              <a:rPr lang="hu-HU" b="1" dirty="0">
                <a:solidFill>
                  <a:srgbClr val="003399"/>
                </a:solidFill>
              </a:rPr>
              <a:t>Recycle (reprocessing), recovery</a:t>
            </a:r>
            <a:endParaRPr b="1" dirty="0">
              <a:solidFill>
                <a:srgbClr val="003399"/>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7"/>
          <p:cNvSpPr txBox="1">
            <a:spLocks noGrp="1"/>
          </p:cNvSpPr>
          <p:nvPr>
            <p:ph type="title"/>
          </p:nvPr>
        </p:nvSpPr>
        <p:spPr>
          <a:xfrm>
            <a:off x="895709" y="20697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2. </a:t>
            </a:r>
            <a:r>
              <a:rPr lang="hu-HU" b="1" dirty="0">
                <a:solidFill>
                  <a:srgbClr val="003399"/>
                </a:solidFill>
              </a:rPr>
              <a:t>Reuse</a:t>
            </a:r>
            <a:endParaRPr dirty="0"/>
          </a:p>
        </p:txBody>
      </p:sp>
      <p:pic>
        <p:nvPicPr>
          <p:cNvPr id="311" name="Google Shape;311;p27" descr="A képen személy, beltéri, férfi látható&#10;&#10;Automatikusan generált leírá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517238" y="1667474"/>
            <a:ext cx="8425825" cy="4739526"/>
          </a:xfrm>
          <a:prstGeom prst="rect">
            <a:avLst/>
          </a:prstGeom>
          <a:noFill/>
          <a:ln>
            <a:noFill/>
          </a:ln>
        </p:spPr>
      </p:pic>
      <p:sp>
        <p:nvSpPr>
          <p:cNvPr id="312" name="Google Shape;312;p27"/>
          <p:cNvSpPr txBox="1"/>
          <p:nvPr/>
        </p:nvSpPr>
        <p:spPr>
          <a:xfrm>
            <a:off x="511834" y="6363419"/>
            <a:ext cx="2743200"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600">
                <a:solidFill>
                  <a:schemeClr val="dk1"/>
                </a:solidFill>
                <a:latin typeface="Calibri"/>
                <a:ea typeface="Calibri"/>
                <a:cs typeface="Calibri"/>
                <a:sym typeface="Calibri"/>
              </a:rPr>
              <a:t>Kép forrása:https://nlc.hu/</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8"/>
          <p:cNvSpPr txBox="1">
            <a:spLocks noGrp="1"/>
          </p:cNvSpPr>
          <p:nvPr>
            <p:ph type="title"/>
          </p:nvPr>
        </p:nvSpPr>
        <p:spPr>
          <a:xfrm>
            <a:off x="838200" y="2213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2. Reuse</a:t>
            </a:r>
            <a:endParaRPr dirty="0"/>
          </a:p>
        </p:txBody>
      </p:sp>
      <p:sp>
        <p:nvSpPr>
          <p:cNvPr id="319" name="Google Shape;319;p28"/>
          <p:cNvSpPr txBox="1">
            <a:spLocks noGrp="1"/>
          </p:cNvSpPr>
          <p:nvPr>
            <p:ph type="body" idx="1"/>
          </p:nvPr>
        </p:nvSpPr>
        <p:spPr>
          <a:xfrm>
            <a:off x="7306576" y="2106847"/>
            <a:ext cx="3965984" cy="4351338"/>
          </a:xfrm>
          <a:prstGeom prst="rect">
            <a:avLst/>
          </a:prstGeom>
          <a:noFill/>
          <a:ln>
            <a:noFill/>
          </a:ln>
        </p:spPr>
        <p:txBody>
          <a:bodyPr spcFirstLastPara="1" wrap="square" lIns="91425" tIns="45700" rIns="91425" bIns="45700" anchor="t" anchorCtr="0">
            <a:normAutofit/>
          </a:bodyPr>
          <a:lstStyle/>
          <a:p>
            <a:pPr marL="0" lvl="0" indent="0">
              <a:lnSpc>
                <a:spcPct val="150000"/>
              </a:lnSpc>
              <a:spcBef>
                <a:spcPts val="0"/>
              </a:spcBef>
              <a:buClr>
                <a:srgbClr val="000000"/>
              </a:buClr>
              <a:buNone/>
            </a:pPr>
            <a:r>
              <a:rPr lang="en-US" sz="1800" dirty="0">
                <a:solidFill>
                  <a:srgbClr val="000000"/>
                </a:solidFill>
              </a:rPr>
              <a:t>There is a significant demand for second-hand products (increasing willingness to buy), it is evidenced by the growing public initiatives: charitable collectibles, garage fairs, barter exchanges, gift shops, second-hand clothing fairs which exist in isolation.</a:t>
            </a:r>
            <a:r>
              <a:rPr lang="hu-HU" sz="1800" dirty="0">
                <a:solidFill>
                  <a:srgbClr val="000000"/>
                </a:solidFill>
              </a:rPr>
              <a:t> </a:t>
            </a:r>
            <a:r>
              <a:rPr lang="en-US" sz="1800" dirty="0">
                <a:solidFill>
                  <a:srgbClr val="000000"/>
                </a:solidFill>
              </a:rPr>
              <a:t>Second-hand clothing has its great renaissance, supported by “slow fashion” initiatives.</a:t>
            </a:r>
            <a:endParaRPr sz="1800" dirty="0"/>
          </a:p>
        </p:txBody>
      </p:sp>
      <p:pic>
        <p:nvPicPr>
          <p:cNvPr id="320" name="Google Shape;320;p28"/>
          <p:cNvPicPr preferRelativeResize="0"/>
          <p:nvPr/>
        </p:nvPicPr>
        <p:blipFill rotWithShape="1">
          <a:blip r:embed="rId3">
            <a:alphaModFix/>
          </a:blip>
          <a:srcRect/>
          <a:stretch/>
        </p:blipFill>
        <p:spPr>
          <a:xfrm>
            <a:off x="147462" y="1710137"/>
            <a:ext cx="7009586" cy="4658493"/>
          </a:xfrm>
          <a:prstGeom prst="rect">
            <a:avLst/>
          </a:prstGeom>
          <a:noFill/>
          <a:ln>
            <a:noFill/>
          </a:ln>
        </p:spPr>
      </p:pic>
      <p:sp>
        <p:nvSpPr>
          <p:cNvPr id="321" name="Google Shape;321;p28"/>
          <p:cNvSpPr txBox="1"/>
          <p:nvPr/>
        </p:nvSpPr>
        <p:spPr>
          <a:xfrm>
            <a:off x="142725" y="6448133"/>
            <a:ext cx="12843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100">
                <a:solidFill>
                  <a:schemeClr val="dk1"/>
                </a:solidFill>
                <a:latin typeface="Calibri"/>
                <a:ea typeface="Calibri"/>
                <a:cs typeface="Calibri"/>
                <a:sym typeface="Calibri"/>
              </a:rPr>
              <a:t>Fotó: Textrade Kft.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9"/>
          <p:cNvSpPr txBox="1">
            <a:spLocks noGrp="1"/>
          </p:cNvSpPr>
          <p:nvPr>
            <p:ph type="title"/>
          </p:nvPr>
        </p:nvSpPr>
        <p:spPr>
          <a:xfrm>
            <a:off x="938842" y="149465"/>
            <a:ext cx="10515600" cy="1325563"/>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latin typeface="Calibri"/>
                <a:ea typeface="Calibri"/>
                <a:cs typeface="Calibri"/>
                <a:sym typeface="Calibri"/>
              </a:rPr>
              <a:t>2. </a:t>
            </a:r>
            <a:r>
              <a:rPr lang="hu-HU" b="1" dirty="0">
                <a:solidFill>
                  <a:srgbClr val="003399"/>
                </a:solidFill>
              </a:rPr>
              <a:t>Reuse</a:t>
            </a:r>
            <a:endParaRPr dirty="0"/>
          </a:p>
        </p:txBody>
      </p:sp>
      <p:sp>
        <p:nvSpPr>
          <p:cNvPr id="328" name="Google Shape;328;p29"/>
          <p:cNvSpPr txBox="1">
            <a:spLocks noGrp="1"/>
          </p:cNvSpPr>
          <p:nvPr>
            <p:ph type="body" idx="1"/>
          </p:nvPr>
        </p:nvSpPr>
        <p:spPr>
          <a:xfrm>
            <a:off x="7829824" y="1602413"/>
            <a:ext cx="4198544" cy="5005481"/>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800"/>
              <a:buNone/>
            </a:pPr>
            <a:r>
              <a:rPr lang="hu-HU" dirty="0">
                <a:solidFill>
                  <a:srgbClr val="000000"/>
                </a:solidFill>
              </a:rPr>
              <a:t>Reuse centres</a:t>
            </a:r>
            <a:endParaRPr sz="2800" dirty="0">
              <a:latin typeface="Calibri"/>
              <a:ea typeface="Calibri"/>
              <a:cs typeface="Calibri"/>
              <a:sym typeface="Calibri"/>
            </a:endParaRPr>
          </a:p>
        </p:txBody>
      </p:sp>
      <p:pic>
        <p:nvPicPr>
          <p:cNvPr id="329" name="Google Shape;329;p29"/>
          <p:cNvPicPr preferRelativeResize="0"/>
          <p:nvPr/>
        </p:nvPicPr>
        <p:blipFill rotWithShape="1">
          <a:blip r:embed="rId3">
            <a:alphaModFix/>
          </a:blip>
          <a:srcRect/>
          <a:stretch/>
        </p:blipFill>
        <p:spPr>
          <a:xfrm>
            <a:off x="838200" y="1776319"/>
            <a:ext cx="6891338" cy="472449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0"/>
          <p:cNvSpPr txBox="1">
            <a:spLocks noGrp="1"/>
          </p:cNvSpPr>
          <p:nvPr>
            <p:ph type="title"/>
          </p:nvPr>
        </p:nvSpPr>
        <p:spPr>
          <a:xfrm>
            <a:off x="838200" y="1716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2. Reuse</a:t>
            </a:r>
            <a:endParaRPr dirty="0"/>
          </a:p>
        </p:txBody>
      </p:sp>
      <p:sp>
        <p:nvSpPr>
          <p:cNvPr id="336" name="Google Shape;336;p30"/>
          <p:cNvSpPr txBox="1">
            <a:spLocks noGrp="1"/>
          </p:cNvSpPr>
          <p:nvPr>
            <p:ph type="body" idx="1"/>
          </p:nvPr>
        </p:nvSpPr>
        <p:spPr>
          <a:xfrm>
            <a:off x="8117371" y="1717432"/>
            <a:ext cx="4212922" cy="1166727"/>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800"/>
              <a:buNone/>
            </a:pPr>
            <a:r>
              <a:rPr lang="hu-HU" sz="2800">
                <a:solidFill>
                  <a:srgbClr val="000000"/>
                </a:solidFill>
                <a:latin typeface="Calibri"/>
                <a:ea typeface="Calibri"/>
                <a:cs typeface="Calibri"/>
                <a:sym typeface="Calibri"/>
              </a:rPr>
              <a:t>Sharing economy</a:t>
            </a:r>
            <a:endParaRPr sz="2800">
              <a:latin typeface="Calibri"/>
              <a:ea typeface="Calibri"/>
              <a:cs typeface="Calibri"/>
              <a:sym typeface="Calibri"/>
            </a:endParaRPr>
          </a:p>
        </p:txBody>
      </p:sp>
      <p:pic>
        <p:nvPicPr>
          <p:cNvPr id="337" name="Google Shape;337;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56609" y="1723530"/>
            <a:ext cx="4572782" cy="2691929"/>
          </a:xfrm>
          <a:prstGeom prst="rect">
            <a:avLst/>
          </a:prstGeom>
          <a:noFill/>
          <a:ln>
            <a:noFill/>
          </a:ln>
        </p:spPr>
      </p:pic>
      <p:pic>
        <p:nvPicPr>
          <p:cNvPr id="338" name="Google Shape;338;p3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11373" y="4232633"/>
            <a:ext cx="4520741" cy="2432769"/>
          </a:xfrm>
          <a:prstGeom prst="rect">
            <a:avLst/>
          </a:prstGeom>
          <a:noFill/>
          <a:ln>
            <a:noFill/>
          </a:ln>
        </p:spPr>
      </p:pic>
      <p:pic>
        <p:nvPicPr>
          <p:cNvPr id="339" name="Google Shape;339;p30" descr="A képen szöveg látható&#10;&#10;Automatikusan generált leírá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9998" y="4691303"/>
            <a:ext cx="3327095" cy="1986987"/>
          </a:xfrm>
          <a:prstGeom prst="rect">
            <a:avLst/>
          </a:prstGeom>
          <a:noFill/>
          <a:ln>
            <a:noFill/>
          </a:ln>
        </p:spPr>
      </p:pic>
      <p:pic>
        <p:nvPicPr>
          <p:cNvPr id="340" name="Google Shape;340;p30" descr="A képen szöveg, út, kültéri, autópálya látható&#10;&#10;Automatikusan generált leírá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85800" y="1717431"/>
            <a:ext cx="2578653" cy="26178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838200" y="135087"/>
            <a:ext cx="10515600" cy="1325563"/>
          </a:xfrm>
          <a:prstGeom prst="rect">
            <a:avLst/>
          </a:prstGeom>
          <a:noFill/>
          <a:ln>
            <a:noFill/>
          </a:ln>
        </p:spPr>
        <p:txBody>
          <a:bodyPr spcFirstLastPara="1" wrap="square" lIns="91425" tIns="45700" rIns="91425" bIns="45700" anchor="ctr" anchorCtr="0">
            <a:normAutofit/>
          </a:bodyPr>
          <a:lstStyle/>
          <a:p>
            <a:pPr>
              <a:buClr>
                <a:srgbClr val="003399"/>
              </a:buClr>
              <a:buSzPts val="4400"/>
            </a:pPr>
            <a:r>
              <a:rPr lang="hu-HU" b="1" dirty="0">
                <a:solidFill>
                  <a:srgbClr val="003399"/>
                </a:solidFill>
              </a:rPr>
              <a:t>COVID-19 is a newer world order</a:t>
            </a:r>
          </a:p>
        </p:txBody>
      </p:sp>
      <p:pic>
        <p:nvPicPr>
          <p:cNvPr id="113" name="Google Shape;113;p4" descr="A képen kültéri, épület, égbolt, templom látható&#10;&#10;Automatikusan generált leírás"/>
          <p:cNvPicPr preferRelativeResize="0"/>
          <p:nvPr/>
        </p:nvPicPr>
        <p:blipFill rotWithShape="1">
          <a:blip r:embed="rId3">
            <a:alphaModFix/>
          </a:blip>
          <a:srcRect/>
          <a:stretch/>
        </p:blipFill>
        <p:spPr>
          <a:xfrm>
            <a:off x="990601" y="1752600"/>
            <a:ext cx="8382000" cy="4840857"/>
          </a:xfrm>
          <a:prstGeom prst="rect">
            <a:avLst/>
          </a:prstGeom>
          <a:noFill/>
          <a:ln>
            <a:noFill/>
          </a:ln>
        </p:spPr>
      </p:pic>
      <p:sp>
        <p:nvSpPr>
          <p:cNvPr id="114" name="Google Shape;114;p4"/>
          <p:cNvSpPr txBox="1"/>
          <p:nvPr/>
        </p:nvSpPr>
        <p:spPr>
          <a:xfrm>
            <a:off x="842513" y="6593457"/>
            <a:ext cx="3965275"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600">
                <a:solidFill>
                  <a:schemeClr val="dk1"/>
                </a:solidFill>
                <a:latin typeface="Calibri"/>
                <a:ea typeface="Calibri"/>
                <a:cs typeface="Calibri"/>
                <a:sym typeface="Calibri"/>
              </a:rPr>
              <a:t>Kép forrása: https://www.portfolio.hu/</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1"/>
          <p:cNvSpPr txBox="1">
            <a:spLocks noGrp="1"/>
          </p:cNvSpPr>
          <p:nvPr>
            <p:ph type="title"/>
          </p:nvPr>
        </p:nvSpPr>
        <p:spPr>
          <a:xfrm>
            <a:off x="838200" y="171619"/>
            <a:ext cx="10515600" cy="1325563"/>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latin typeface="Calibri"/>
                <a:ea typeface="Calibri"/>
                <a:cs typeface="Calibri"/>
                <a:sym typeface="Calibri"/>
              </a:rPr>
              <a:t>2. </a:t>
            </a:r>
            <a:r>
              <a:rPr lang="hu-HU" b="1" dirty="0">
                <a:solidFill>
                  <a:srgbClr val="003399"/>
                </a:solidFill>
              </a:rPr>
              <a:t>Reuse</a:t>
            </a:r>
            <a:endParaRPr dirty="0"/>
          </a:p>
        </p:txBody>
      </p:sp>
      <p:sp>
        <p:nvSpPr>
          <p:cNvPr id="347" name="Google Shape;347;p31"/>
          <p:cNvSpPr txBox="1">
            <a:spLocks noGrp="1"/>
          </p:cNvSpPr>
          <p:nvPr>
            <p:ph type="body" idx="1"/>
          </p:nvPr>
        </p:nvSpPr>
        <p:spPr>
          <a:xfrm>
            <a:off x="7239000" y="1760392"/>
            <a:ext cx="3066827" cy="5005481"/>
          </a:xfrm>
          <a:prstGeom prst="rect">
            <a:avLst/>
          </a:prstGeom>
          <a:noFill/>
          <a:ln>
            <a:noFill/>
          </a:ln>
        </p:spPr>
        <p:txBody>
          <a:bodyPr spcFirstLastPara="1" wrap="square" lIns="91425" tIns="45700" rIns="91425" bIns="45700" anchor="t" anchorCtr="0">
            <a:normAutofit/>
          </a:bodyPr>
          <a:lstStyle/>
          <a:p>
            <a:pPr marL="0" lvl="0" indent="0" algn="l" rtl="0">
              <a:lnSpc>
                <a:spcPct val="114999"/>
              </a:lnSpc>
              <a:spcBef>
                <a:spcPts val="0"/>
              </a:spcBef>
              <a:spcAft>
                <a:spcPts val="0"/>
              </a:spcAft>
              <a:buClr>
                <a:srgbClr val="000000"/>
              </a:buClr>
              <a:buSzPts val="2800"/>
              <a:buNone/>
            </a:pPr>
            <a:r>
              <a:rPr lang="hu-HU" dirty="0">
                <a:solidFill>
                  <a:srgbClr val="000000"/>
                </a:solidFill>
                <a:latin typeface="Calibri"/>
                <a:ea typeface="Calibri"/>
                <a:cs typeface="Calibri"/>
                <a:sym typeface="Calibri"/>
              </a:rPr>
              <a:t>Kriptonyte </a:t>
            </a:r>
            <a:endParaRPr dirty="0">
              <a:solidFill>
                <a:srgbClr val="000000"/>
              </a:solidFill>
              <a:latin typeface="Calibri"/>
              <a:ea typeface="Calibri"/>
              <a:cs typeface="Calibri"/>
              <a:sym typeface="Calibri"/>
            </a:endParaRPr>
          </a:p>
          <a:p>
            <a:pPr marL="0" lvl="0" indent="0" algn="l" rtl="0">
              <a:lnSpc>
                <a:spcPct val="114999"/>
              </a:lnSpc>
              <a:spcBef>
                <a:spcPts val="2000"/>
              </a:spcBef>
              <a:spcAft>
                <a:spcPts val="0"/>
              </a:spcAft>
              <a:buClr>
                <a:schemeClr val="dk1"/>
              </a:buClr>
              <a:buSzPts val="2800"/>
              <a:buNone/>
            </a:pPr>
            <a:r>
              <a:rPr lang="hu-HU" dirty="0"/>
              <a:t>Fiskars </a:t>
            </a:r>
            <a:endParaRPr dirty="0"/>
          </a:p>
          <a:p>
            <a:pPr marL="0" lvl="0" indent="0" algn="l" rtl="0">
              <a:lnSpc>
                <a:spcPct val="114999"/>
              </a:lnSpc>
              <a:spcBef>
                <a:spcPts val="2000"/>
              </a:spcBef>
              <a:spcAft>
                <a:spcPts val="0"/>
              </a:spcAft>
              <a:buClr>
                <a:schemeClr val="dk1"/>
              </a:buClr>
              <a:buSzPts val="2800"/>
              <a:buNone/>
            </a:pPr>
            <a:r>
              <a:rPr lang="hu-HU" dirty="0"/>
              <a:t>Osprey </a:t>
            </a:r>
            <a:endParaRPr dirty="0"/>
          </a:p>
          <a:p>
            <a:pPr marL="0" lvl="0" indent="0" algn="l" rtl="0">
              <a:lnSpc>
                <a:spcPct val="114999"/>
              </a:lnSpc>
              <a:spcBef>
                <a:spcPts val="2000"/>
              </a:spcBef>
              <a:spcAft>
                <a:spcPts val="0"/>
              </a:spcAft>
              <a:buClr>
                <a:schemeClr val="dk1"/>
              </a:buClr>
              <a:buSzPts val="2800"/>
              <a:buNone/>
            </a:pPr>
            <a:r>
              <a:rPr lang="hu-HU" dirty="0"/>
              <a:t>Patagonia</a:t>
            </a:r>
            <a:endParaRPr dirty="0"/>
          </a:p>
        </p:txBody>
      </p:sp>
      <p:pic>
        <p:nvPicPr>
          <p:cNvPr id="348" name="Google Shape;348;p31" descr="A képen szöveg látható&#10;&#10;Automatikusan generált leírá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9947" y="1926195"/>
            <a:ext cx="1995578" cy="2387384"/>
          </a:xfrm>
          <a:prstGeom prst="rect">
            <a:avLst/>
          </a:prstGeom>
          <a:noFill/>
          <a:ln>
            <a:noFill/>
          </a:ln>
        </p:spPr>
      </p:pic>
      <p:pic>
        <p:nvPicPr>
          <p:cNvPr id="349" name="Google Shape;349;p31"/>
          <p:cNvPicPr preferRelativeResize="0"/>
          <p:nvPr/>
        </p:nvPicPr>
        <p:blipFill rotWithShape="1">
          <a:blip r:embed="rId4">
            <a:alphaModFix/>
          </a:blip>
          <a:srcRect/>
          <a:stretch/>
        </p:blipFill>
        <p:spPr>
          <a:xfrm>
            <a:off x="3156280" y="1804987"/>
            <a:ext cx="2428875" cy="3248025"/>
          </a:xfrm>
          <a:prstGeom prst="rect">
            <a:avLst/>
          </a:prstGeom>
          <a:noFill/>
          <a:ln>
            <a:noFill/>
          </a:ln>
        </p:spPr>
      </p:pic>
      <p:pic>
        <p:nvPicPr>
          <p:cNvPr id="350" name="Google Shape;350;p31"/>
          <p:cNvPicPr preferRelativeResize="0"/>
          <p:nvPr/>
        </p:nvPicPr>
        <p:blipFill rotWithShape="1">
          <a:blip r:embed="rId5">
            <a:alphaModFix/>
          </a:blip>
          <a:srcRect/>
          <a:stretch/>
        </p:blipFill>
        <p:spPr>
          <a:xfrm>
            <a:off x="1023489" y="4308715"/>
            <a:ext cx="2381250" cy="2381250"/>
          </a:xfrm>
          <a:prstGeom prst="rect">
            <a:avLst/>
          </a:prstGeom>
          <a:noFill/>
          <a:ln>
            <a:noFill/>
          </a:ln>
        </p:spPr>
      </p:pic>
      <p:pic>
        <p:nvPicPr>
          <p:cNvPr id="351" name="Google Shape;351;p3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876136" y="4469061"/>
            <a:ext cx="2743200" cy="13416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txBox="1">
            <a:spLocks noGrp="1"/>
          </p:cNvSpPr>
          <p:nvPr>
            <p:ph type="title"/>
          </p:nvPr>
        </p:nvSpPr>
        <p:spPr>
          <a:xfrm>
            <a:off x="838200" y="1716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2. Reuse</a:t>
            </a:r>
            <a:endParaRPr dirty="0"/>
          </a:p>
        </p:txBody>
      </p:sp>
      <p:sp>
        <p:nvSpPr>
          <p:cNvPr id="358" name="Google Shape;358;p32"/>
          <p:cNvSpPr txBox="1">
            <a:spLocks noGrp="1"/>
          </p:cNvSpPr>
          <p:nvPr>
            <p:ph type="body" idx="1"/>
          </p:nvPr>
        </p:nvSpPr>
        <p:spPr>
          <a:xfrm>
            <a:off x="8333032" y="1717432"/>
            <a:ext cx="3188209" cy="2518198"/>
          </a:xfrm>
          <a:prstGeom prst="rect">
            <a:avLst/>
          </a:prstGeom>
          <a:noFill/>
          <a:ln>
            <a:noFill/>
          </a:ln>
        </p:spPr>
        <p:txBody>
          <a:bodyPr spcFirstLastPara="1" wrap="square" lIns="91425" tIns="45700" rIns="91425" bIns="45700" anchor="t" anchorCtr="0">
            <a:normAutofit/>
          </a:bodyPr>
          <a:lstStyle/>
          <a:p>
            <a:pPr marL="0" lvl="0" indent="0">
              <a:lnSpc>
                <a:spcPct val="115000"/>
              </a:lnSpc>
              <a:spcBef>
                <a:spcPts val="0"/>
              </a:spcBef>
              <a:buClr>
                <a:srgbClr val="000000"/>
              </a:buClr>
              <a:buSzPts val="2800"/>
              <a:buNone/>
            </a:pPr>
            <a:r>
              <a:rPr lang="en-US" dirty="0">
                <a:solidFill>
                  <a:srgbClr val="000000"/>
                </a:solidFill>
              </a:rPr>
              <a:t>Triggering, reusing materials in another function</a:t>
            </a:r>
            <a:endParaRPr dirty="0">
              <a:solidFill>
                <a:srgbClr val="FF0000"/>
              </a:solidFill>
              <a:latin typeface="Calibri"/>
              <a:ea typeface="Calibri"/>
              <a:cs typeface="Calibri"/>
              <a:sym typeface="Calibri"/>
            </a:endParaRPr>
          </a:p>
        </p:txBody>
      </p:sp>
      <p:pic>
        <p:nvPicPr>
          <p:cNvPr id="359" name="Google Shape;359;p32" descr="A képen beltéri, ágynemű látható&#10;&#10;Automatikusan generált leírá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69079" y="3388168"/>
            <a:ext cx="2743200" cy="3474720"/>
          </a:xfrm>
          <a:prstGeom prst="rect">
            <a:avLst/>
          </a:prstGeom>
          <a:noFill/>
          <a:ln>
            <a:noFill/>
          </a:ln>
        </p:spPr>
      </p:pic>
      <p:pic>
        <p:nvPicPr>
          <p:cNvPr id="360" name="Google Shape;360;p32" descr="A képen fal, beltéri, doboz, tároló látható&#10;&#10;Automatikusan generált leírá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4362" y="1784230"/>
            <a:ext cx="2743200" cy="2743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3"/>
          <p:cNvSpPr txBox="1">
            <a:spLocks noGrp="1"/>
          </p:cNvSpPr>
          <p:nvPr>
            <p:ph type="title"/>
          </p:nvPr>
        </p:nvSpPr>
        <p:spPr>
          <a:xfrm>
            <a:off x="838200" y="1716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2. Reuse</a:t>
            </a:r>
            <a:endParaRPr dirty="0"/>
          </a:p>
        </p:txBody>
      </p:sp>
      <p:sp>
        <p:nvSpPr>
          <p:cNvPr id="367" name="Google Shape;367;p33"/>
          <p:cNvSpPr txBox="1">
            <a:spLocks noGrp="1"/>
          </p:cNvSpPr>
          <p:nvPr>
            <p:ph type="body" idx="1"/>
          </p:nvPr>
        </p:nvSpPr>
        <p:spPr>
          <a:xfrm>
            <a:off x="7571031" y="1674300"/>
            <a:ext cx="2454965" cy="5005481"/>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800"/>
              <a:buNone/>
            </a:pPr>
            <a:r>
              <a:rPr lang="hu-HU" sz="2800">
                <a:solidFill>
                  <a:srgbClr val="000000"/>
                </a:solidFill>
                <a:latin typeface="Calibri"/>
                <a:ea typeface="Calibri"/>
                <a:cs typeface="Calibri"/>
                <a:sym typeface="Calibri"/>
              </a:rPr>
              <a:t>REDESIGN</a:t>
            </a:r>
            <a:endParaRPr/>
          </a:p>
          <a:p>
            <a:pPr marL="0" lvl="0" indent="0" algn="l" rtl="0">
              <a:lnSpc>
                <a:spcPct val="115000"/>
              </a:lnSpc>
              <a:spcBef>
                <a:spcPts val="2000"/>
              </a:spcBef>
              <a:spcAft>
                <a:spcPts val="0"/>
              </a:spcAft>
              <a:buClr>
                <a:srgbClr val="FF0000"/>
              </a:buClr>
              <a:buSzPts val="2800"/>
              <a:buNone/>
            </a:pPr>
            <a:r>
              <a:rPr lang="hu-HU">
                <a:solidFill>
                  <a:srgbClr val="FF0000"/>
                </a:solidFill>
                <a:latin typeface="Calibri"/>
                <a:ea typeface="Calibri"/>
                <a:cs typeface="Calibri"/>
                <a:sym typeface="Calibri"/>
              </a:rPr>
              <a:t>DIY</a:t>
            </a:r>
            <a:endParaRPr/>
          </a:p>
        </p:txBody>
      </p:sp>
      <p:pic>
        <p:nvPicPr>
          <p:cNvPr id="368" name="Google Shape;368;p33" descr="A képen kosár, tároló látható&#10;&#10;Automatikusan generált leírá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4400" y="1752600"/>
            <a:ext cx="6488319" cy="493378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4"/>
          <p:cNvSpPr txBox="1">
            <a:spLocks noGrp="1"/>
          </p:cNvSpPr>
          <p:nvPr>
            <p:ph type="title"/>
          </p:nvPr>
        </p:nvSpPr>
        <p:spPr>
          <a:xfrm>
            <a:off x="838200" y="1716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2. </a:t>
            </a:r>
            <a:r>
              <a:rPr lang="hu-HU" b="1" dirty="0">
                <a:solidFill>
                  <a:srgbClr val="003399"/>
                </a:solidFill>
              </a:rPr>
              <a:t>Reuse</a:t>
            </a:r>
            <a:endParaRPr dirty="0"/>
          </a:p>
        </p:txBody>
      </p:sp>
      <p:sp>
        <p:nvSpPr>
          <p:cNvPr id="375" name="Google Shape;375;p34"/>
          <p:cNvSpPr txBox="1">
            <a:spLocks noGrp="1"/>
          </p:cNvSpPr>
          <p:nvPr>
            <p:ph type="body" idx="1"/>
          </p:nvPr>
        </p:nvSpPr>
        <p:spPr>
          <a:xfrm>
            <a:off x="8146126" y="1717432"/>
            <a:ext cx="2454965" cy="5005481"/>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800"/>
              <a:buNone/>
            </a:pPr>
            <a:r>
              <a:rPr lang="hu-HU" sz="2800">
                <a:solidFill>
                  <a:srgbClr val="000000"/>
                </a:solidFill>
                <a:latin typeface="Calibri"/>
                <a:ea typeface="Calibri"/>
                <a:cs typeface="Calibri"/>
                <a:sym typeface="Calibri"/>
              </a:rPr>
              <a:t>REDESIGN</a:t>
            </a:r>
            <a:endParaRPr/>
          </a:p>
          <a:p>
            <a:pPr marL="0" lvl="0" indent="0" algn="l" rtl="0">
              <a:lnSpc>
                <a:spcPct val="115000"/>
              </a:lnSpc>
              <a:spcBef>
                <a:spcPts val="2000"/>
              </a:spcBef>
              <a:spcAft>
                <a:spcPts val="0"/>
              </a:spcAft>
              <a:buClr>
                <a:srgbClr val="FF0000"/>
              </a:buClr>
              <a:buSzPts val="2800"/>
              <a:buNone/>
            </a:pPr>
            <a:r>
              <a:rPr lang="hu-HU">
                <a:solidFill>
                  <a:srgbClr val="FF0000"/>
                </a:solidFill>
                <a:latin typeface="Calibri"/>
                <a:ea typeface="Calibri"/>
                <a:cs typeface="Calibri"/>
                <a:sym typeface="Calibri"/>
              </a:rPr>
              <a:t>DIY</a:t>
            </a:r>
            <a:endParaRPr/>
          </a:p>
        </p:txBody>
      </p:sp>
      <p:pic>
        <p:nvPicPr>
          <p:cNvPr id="376" name="Google Shape;376;p34" descr="A képen tartozék látható&#10;&#10;Automatikusan generált leírá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9200" y="1828800"/>
            <a:ext cx="6717859" cy="436978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3900"/>
              <a:buNone/>
            </a:pPr>
            <a:r>
              <a:rPr lang="hu-HU" sz="3900" dirty="0"/>
              <a:t>Types:</a:t>
            </a:r>
            <a:endParaRPr sz="3900" dirty="0"/>
          </a:p>
          <a:p>
            <a:pPr marL="228600" lvl="0" indent="-228600">
              <a:buSzPts val="2800"/>
            </a:pPr>
            <a:r>
              <a:rPr lang="en-US" dirty="0"/>
              <a:t>Conscious consumption</a:t>
            </a:r>
            <a:endParaRPr lang="hu-HU" dirty="0"/>
          </a:p>
          <a:p>
            <a:pPr marL="228600" lvl="0" indent="-228600">
              <a:buSzPts val="2800"/>
            </a:pPr>
            <a:r>
              <a:rPr lang="en-US" dirty="0"/>
              <a:t>Zero Waste</a:t>
            </a:r>
            <a:endParaRPr lang="hu-HU" dirty="0"/>
          </a:p>
          <a:p>
            <a:pPr marL="228600" lvl="0" indent="-228600">
              <a:buSzPts val="2800"/>
            </a:pPr>
            <a:r>
              <a:rPr lang="en-US" dirty="0"/>
              <a:t>Composting</a:t>
            </a:r>
            <a:endParaRPr lang="hu-HU" dirty="0"/>
          </a:p>
          <a:p>
            <a:pPr marL="228600" lvl="0" indent="-228600">
              <a:buSzPts val="2800"/>
            </a:pPr>
            <a:r>
              <a:rPr lang="en-US" dirty="0" err="1"/>
              <a:t>Ecodesign</a:t>
            </a:r>
            <a:endParaRPr lang="hu-HU" dirty="0"/>
          </a:p>
          <a:p>
            <a:pPr marL="228600" lvl="0" indent="-228600">
              <a:buSzPts val="2800"/>
            </a:pPr>
            <a:r>
              <a:rPr lang="en-US" dirty="0"/>
              <a:t>Economic negative or positive incentives</a:t>
            </a: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383" name="Google Shape;383;p35"/>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1. Prevention</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aphicFrame>
        <p:nvGraphicFramePr>
          <p:cNvPr id="389" name="Google Shape;389;p36"/>
          <p:cNvGraphicFramePr/>
          <p:nvPr/>
        </p:nvGraphicFramePr>
        <p:xfrm>
          <a:off x="65675" y="2362200"/>
          <a:ext cx="12060650" cy="2165910"/>
        </p:xfrm>
        <a:graphic>
          <a:graphicData uri="http://schemas.openxmlformats.org/drawingml/2006/table">
            <a:tbl>
              <a:tblPr firstRow="1" bandRow="1">
                <a:noFill/>
              </a:tblPr>
              <a:tblGrid>
                <a:gridCol w="3585713">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5937">
                  <a:extLst>
                    <a:ext uri="{9D8B030D-6E8A-4147-A177-3AD203B41FA5}">
                      <a16:colId xmlns:a16="http://schemas.microsoft.com/office/drawing/2014/main" val="20003"/>
                    </a:ext>
                  </a:extLst>
                </a:gridCol>
                <a:gridCol w="1192650">
                  <a:extLst>
                    <a:ext uri="{9D8B030D-6E8A-4147-A177-3AD203B41FA5}">
                      <a16:colId xmlns:a16="http://schemas.microsoft.com/office/drawing/2014/main" val="20004"/>
                    </a:ext>
                  </a:extLst>
                </a:gridCol>
                <a:gridCol w="1357625">
                  <a:extLst>
                    <a:ext uri="{9D8B030D-6E8A-4147-A177-3AD203B41FA5}">
                      <a16:colId xmlns:a16="http://schemas.microsoft.com/office/drawing/2014/main" val="20005"/>
                    </a:ext>
                  </a:extLst>
                </a:gridCol>
                <a:gridCol w="1136788">
                  <a:extLst>
                    <a:ext uri="{9D8B030D-6E8A-4147-A177-3AD203B41FA5}">
                      <a16:colId xmlns:a16="http://schemas.microsoft.com/office/drawing/2014/main" val="20006"/>
                    </a:ext>
                  </a:extLst>
                </a:gridCol>
                <a:gridCol w="1083537">
                  <a:extLst>
                    <a:ext uri="{9D8B030D-6E8A-4147-A177-3AD203B41FA5}">
                      <a16:colId xmlns:a16="http://schemas.microsoft.com/office/drawing/2014/main" val="20007"/>
                    </a:ext>
                  </a:extLst>
                </a:gridCol>
              </a:tblGrid>
              <a:tr h="547750">
                <a:tc>
                  <a:txBody>
                    <a:bodyPr/>
                    <a:lstStyle/>
                    <a:p>
                      <a:pPr marL="0" marR="0" lvl="0" indent="0" algn="l" rtl="0">
                        <a:spcBef>
                          <a:spcPts val="0"/>
                        </a:spcBef>
                        <a:spcAft>
                          <a:spcPts val="0"/>
                        </a:spcAft>
                        <a:buNone/>
                      </a:pPr>
                      <a:r>
                        <a:rPr lang="hu-HU" sz="1400" u="none" strike="noStrike" cap="none">
                          <a:latin typeface="Calibri"/>
                          <a:ea typeface="Calibri"/>
                          <a:cs typeface="Calibri"/>
                          <a:sym typeface="Calibri"/>
                        </a:rPr>
                        <a:t> </a:t>
                      </a:r>
                      <a:r>
                        <a:rPr lang="hu-HU" sz="1400" u="none" strike="noStrike" cap="none" dirty="0">
                          <a:latin typeface="Calibri"/>
                          <a:ea typeface="Calibri"/>
                          <a:cs typeface="Calibri"/>
                          <a:sym typeface="Calibri"/>
                        </a:rPr>
                        <a:t>2018</a:t>
                      </a:r>
                      <a:endParaRPr sz="1400" dirty="0"/>
                    </a:p>
                  </a:txBody>
                  <a:tcPr marL="9525" marR="9525" marT="9525" marB="45725" anchor="b"/>
                </a:tc>
                <a:tc>
                  <a:txBody>
                    <a:bodyPr/>
                    <a:lstStyle/>
                    <a:p>
                      <a:pPr marL="0" marR="0" lvl="0" indent="0" algn="ctr" rtl="0">
                        <a:spcBef>
                          <a:spcPts val="0"/>
                        </a:spcBef>
                        <a:spcAft>
                          <a:spcPts val="0"/>
                        </a:spcAft>
                        <a:buNone/>
                      </a:pPr>
                      <a:r>
                        <a:rPr lang="hu-HU" sz="1400" u="none" strike="noStrike" cap="none" dirty="0"/>
                        <a:t>ROMANIA </a:t>
                      </a:r>
                      <a:endParaRPr sz="1400" u="none" strike="noStrike" cap="none" dirty="0">
                        <a:latin typeface="Calibri"/>
                        <a:ea typeface="Calibri"/>
                        <a:cs typeface="Calibri"/>
                        <a:sym typeface="Calibri"/>
                      </a:endParaRPr>
                    </a:p>
                  </a:txBody>
                  <a:tcPr marL="9525" marR="9525" marT="9525" marB="45725" anchor="ctr"/>
                </a:tc>
                <a:tc>
                  <a:txBody>
                    <a:bodyPr/>
                    <a:lstStyle/>
                    <a:p>
                      <a:pPr marL="0" marR="0" lvl="0" indent="0" algn="ctr" rtl="0">
                        <a:spcBef>
                          <a:spcPts val="0"/>
                        </a:spcBef>
                        <a:spcAft>
                          <a:spcPts val="0"/>
                        </a:spcAft>
                        <a:buNone/>
                      </a:pPr>
                      <a:r>
                        <a:rPr lang="hu-HU" sz="1400" u="none" strike="noStrike" cap="none" dirty="0"/>
                        <a:t>UKRAINE</a:t>
                      </a:r>
                      <a:endParaRPr sz="1400" dirty="0"/>
                    </a:p>
                  </a:txBody>
                  <a:tcPr marL="9525" marR="9525" marT="9525" marB="45725" anchor="ctr"/>
                </a:tc>
                <a:tc>
                  <a:txBody>
                    <a:bodyPr/>
                    <a:lstStyle/>
                    <a:p>
                      <a:pPr marL="0" marR="0" lvl="0" indent="0" algn="ctr" rtl="0">
                        <a:spcBef>
                          <a:spcPts val="0"/>
                        </a:spcBef>
                        <a:spcAft>
                          <a:spcPts val="0"/>
                        </a:spcAft>
                        <a:buNone/>
                      </a:pPr>
                      <a:r>
                        <a:rPr lang="hu-HU" sz="1400" u="none" strike="noStrike" cap="none" dirty="0"/>
                        <a:t>HUNGARY</a:t>
                      </a:r>
                      <a:endParaRPr sz="1400" u="none" strike="noStrike" cap="none" dirty="0">
                        <a:sym typeface="Calibri"/>
                      </a:endParaRPr>
                    </a:p>
                  </a:txBody>
                  <a:tcPr marL="9525" marR="9525" marT="9525" marB="45725" anchor="ctr"/>
                </a:tc>
                <a:tc>
                  <a:txBody>
                    <a:bodyPr/>
                    <a:lstStyle/>
                    <a:p>
                      <a:pPr marL="0" marR="0" lvl="0" indent="0" algn="ctr" rtl="0">
                        <a:spcBef>
                          <a:spcPts val="0"/>
                        </a:spcBef>
                        <a:spcAft>
                          <a:spcPts val="0"/>
                        </a:spcAft>
                        <a:buNone/>
                      </a:pPr>
                      <a:r>
                        <a:rPr lang="hu-HU" sz="1400" u="none" strike="noStrike" cap="none" dirty="0"/>
                        <a:t>SLOVAKIA </a:t>
                      </a:r>
                      <a:endParaRPr sz="1400" u="none" strike="noStrike" cap="none" dirty="0">
                        <a:latin typeface="Calibri"/>
                        <a:ea typeface="Calibri"/>
                        <a:cs typeface="Calibri"/>
                        <a:sym typeface="Calibri"/>
                      </a:endParaRPr>
                    </a:p>
                  </a:txBody>
                  <a:tcPr marL="9525" marR="9525" marT="9525" marB="45725" anchor="ctr"/>
                </a:tc>
                <a:tc>
                  <a:txBody>
                    <a:bodyPr/>
                    <a:lstStyle/>
                    <a:p>
                      <a:pPr marL="0" marR="0" lvl="0" indent="0" algn="ctr" rtl="0">
                        <a:lnSpc>
                          <a:spcPct val="100000"/>
                        </a:lnSpc>
                        <a:spcBef>
                          <a:spcPts val="0"/>
                        </a:spcBef>
                        <a:spcAft>
                          <a:spcPts val="0"/>
                        </a:spcAft>
                        <a:buClr>
                          <a:srgbClr val="000000"/>
                        </a:buClr>
                        <a:buFont typeface="Arial"/>
                        <a:buNone/>
                      </a:pPr>
                      <a:r>
                        <a:rPr lang="hu-HU" sz="1400" b="1" i="0" u="none" strike="noStrike" cap="none" dirty="0">
                          <a:solidFill>
                            <a:schemeClr val="lt1"/>
                          </a:solidFill>
                          <a:latin typeface="Calibri"/>
                          <a:cs typeface="Calibri"/>
                          <a:sym typeface="Arial"/>
                        </a:rPr>
                        <a:t>SERBIA (2016)</a:t>
                      </a:r>
                      <a:endParaRPr sz="1400" b="1" i="0" u="none" strike="noStrike" cap="none" dirty="0">
                        <a:solidFill>
                          <a:schemeClr val="lt1"/>
                        </a:solidFill>
                        <a:latin typeface="Calibri"/>
                        <a:ea typeface="Calibri"/>
                        <a:cs typeface="Calibri"/>
                        <a:sym typeface="Calibri"/>
                      </a:endParaRPr>
                    </a:p>
                  </a:txBody>
                  <a:tcPr marL="9525" marR="9525" marT="9525" marB="45725" anchor="b"/>
                </a:tc>
                <a:tc>
                  <a:txBody>
                    <a:bodyPr/>
                    <a:lstStyle/>
                    <a:p>
                      <a:pPr marL="0" marR="0" lvl="0" indent="0" algn="ctr" rtl="0">
                        <a:spcBef>
                          <a:spcPts val="0"/>
                        </a:spcBef>
                        <a:spcAft>
                          <a:spcPts val="0"/>
                        </a:spcAft>
                        <a:buNone/>
                      </a:pPr>
                      <a:r>
                        <a:rPr lang="hu-HU" sz="1400" u="none" strike="noStrike" cap="none" dirty="0"/>
                        <a:t>AUSTRIA </a:t>
                      </a:r>
                      <a:endParaRPr sz="1400" dirty="0"/>
                    </a:p>
                  </a:txBody>
                  <a:tcPr marL="9525" marR="9525" marT="9525" marB="45725" anchor="ctr"/>
                </a:tc>
                <a:tc>
                  <a:txBody>
                    <a:bodyPr/>
                    <a:lstStyle/>
                    <a:p>
                      <a:pPr marL="0" marR="0" lvl="0" indent="0" algn="ctr" rtl="0">
                        <a:spcBef>
                          <a:spcPts val="0"/>
                        </a:spcBef>
                        <a:spcAft>
                          <a:spcPts val="0"/>
                        </a:spcAft>
                        <a:buNone/>
                      </a:pPr>
                      <a:r>
                        <a:rPr lang="hu-HU" sz="1400" u="none" strike="noStrike" cap="none" dirty="0"/>
                        <a:t>BULGARIA </a:t>
                      </a:r>
                      <a:endParaRPr sz="1400" u="none" strike="noStrike" cap="none" dirty="0">
                        <a:latin typeface="Calibri"/>
                        <a:ea typeface="Calibri"/>
                        <a:cs typeface="Calibri"/>
                        <a:sym typeface="Calibri"/>
                      </a:endParaRPr>
                    </a:p>
                  </a:txBody>
                  <a:tcPr marL="9525" marR="9525" marT="9525" marB="45725" anchor="ctr"/>
                </a:tc>
                <a:extLst>
                  <a:ext uri="{0D108BD9-81ED-4DB2-BD59-A6C34878D82A}">
                    <a16:rowId xmlns:a16="http://schemas.microsoft.com/office/drawing/2014/main" val="10000"/>
                  </a:ext>
                </a:extLst>
              </a:tr>
              <a:tr h="308100">
                <a:tc>
                  <a:txBody>
                    <a:bodyPr/>
                    <a:lstStyle/>
                    <a:p>
                      <a:pPr marL="0" marR="0" lvl="0" indent="0" algn="l" rtl="0">
                        <a:spcBef>
                          <a:spcPts val="0"/>
                        </a:spcBef>
                        <a:spcAft>
                          <a:spcPts val="0"/>
                        </a:spcAft>
                        <a:buNone/>
                      </a:pPr>
                      <a:r>
                        <a:rPr lang="hu-HU" sz="1800" u="none" strike="noStrike" cap="none" dirty="0"/>
                        <a:t>Population(2019.01.01.)</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19 772 756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41 983 564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9 772 756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5 450 421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6 963 764</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8 858 775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7 000 039 </a:t>
                      </a:r>
                      <a:endParaRPr sz="1800" u="none" strike="noStrike" cap="none" dirty="0">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1"/>
                  </a:ext>
                </a:extLst>
              </a:tr>
              <a:tr h="308100">
                <a:tc>
                  <a:txBody>
                    <a:bodyPr/>
                    <a:lstStyle/>
                    <a:p>
                      <a:pPr marL="0" marR="0" lvl="0" indent="0" algn="l">
                        <a:spcBef>
                          <a:spcPts val="0"/>
                        </a:spcBef>
                        <a:spcAft>
                          <a:spcPts val="0"/>
                        </a:spcAft>
                        <a:buNone/>
                      </a:pPr>
                      <a:r>
                        <a:rPr lang="hu-HU" sz="1800" b="0" i="0" u="none" strike="noStrike" cap="none" noProof="0" dirty="0">
                          <a:latin typeface="Calibri"/>
                        </a:rPr>
                        <a:t>Solid</a:t>
                      </a:r>
                      <a:r>
                        <a:rPr lang="hu-HU" sz="1800" b="0" i="0" u="none" strike="noStrike" cap="none" baseline="0" noProof="0" dirty="0">
                          <a:latin typeface="Calibri"/>
                        </a:rPr>
                        <a:t> waste</a:t>
                      </a:r>
                      <a:r>
                        <a:rPr lang="hu-HU" sz="1800" b="0" i="0" u="none" strike="noStrike" cap="none" noProof="0" dirty="0">
                          <a:latin typeface="Calibri"/>
                        </a:rPr>
                        <a:t>(1000 tons/year)</a:t>
                      </a:r>
                      <a:endParaRPr sz="1100" b="0" i="0" noProof="0" dirty="0">
                        <a:latin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5 296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9 077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3 729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2 254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2 254</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5 119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2 862 </a:t>
                      </a:r>
                      <a:endParaRPr sz="1800" u="none" strike="noStrike" cap="none" dirty="0">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2"/>
                  </a:ext>
                </a:extLst>
              </a:tr>
              <a:tr h="342350">
                <a:tc>
                  <a:txBody>
                    <a:bodyPr/>
                    <a:lstStyle/>
                    <a:p>
                      <a:pPr marL="0" marR="0" lvl="0" indent="0" algn="l">
                        <a:spcBef>
                          <a:spcPts val="0"/>
                        </a:spcBef>
                        <a:spcAft>
                          <a:spcPts val="0"/>
                        </a:spcAft>
                        <a:buNone/>
                      </a:pPr>
                      <a:r>
                        <a:rPr lang="hu-HU" sz="1800" b="0" i="0" u="none" strike="noStrike" cap="none" noProof="0" dirty="0">
                          <a:latin typeface="Calibri"/>
                        </a:rPr>
                        <a:t>Municipial</a:t>
                      </a:r>
                      <a:r>
                        <a:rPr lang="hu-HU" sz="1800" b="0" i="0" u="none" strike="noStrike" cap="none" baseline="0" noProof="0" dirty="0">
                          <a:latin typeface="Calibri"/>
                        </a:rPr>
                        <a:t> solid waste</a:t>
                      </a:r>
                      <a:r>
                        <a:rPr lang="hu-HU" sz="1800" b="0" i="0" u="none" strike="noStrike" cap="none" noProof="0" dirty="0">
                          <a:latin typeface="Calibri"/>
                        </a:rPr>
                        <a:t>(kg/person)</a:t>
                      </a:r>
                      <a:endParaRPr sz="1100" b="0" i="0" noProof="0" dirty="0">
                        <a:latin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272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216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381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414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319</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579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407 </a:t>
                      </a:r>
                      <a:endParaRPr sz="1800" u="none" strike="noStrike" cap="none" dirty="0">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3"/>
                  </a:ext>
                </a:extLst>
              </a:tr>
              <a:tr h="342350">
                <a:tc>
                  <a:txBody>
                    <a:bodyPr/>
                    <a:lstStyle/>
                    <a:p>
                      <a:pPr marL="0" marR="0" lvl="0" indent="0" algn="l">
                        <a:spcBef>
                          <a:spcPts val="0"/>
                        </a:spcBef>
                        <a:spcAft>
                          <a:spcPts val="0"/>
                        </a:spcAft>
                        <a:buNone/>
                      </a:pPr>
                      <a:r>
                        <a:rPr lang="hu-HU" sz="1800" b="0" i="0" u="none" strike="noStrike" cap="none" noProof="0" dirty="0">
                          <a:latin typeface="Calibri"/>
                        </a:rPr>
                        <a:t>Treated solid waste(1000 tons/year)</a:t>
                      </a:r>
                      <a:endParaRPr sz="1100" b="0" i="0" noProof="0" dirty="0">
                        <a:latin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5 134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8 805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3 746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2 253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1 956</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5 041 </a:t>
                      </a:r>
                      <a:endParaRPr sz="18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1800" u="none" strike="noStrike" cap="none" dirty="0"/>
                        <a:t> 2 859 </a:t>
                      </a:r>
                      <a:endParaRPr sz="1800" u="none" strike="noStrike" cap="none" dirty="0">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4"/>
                  </a:ext>
                </a:extLst>
              </a:tr>
            </a:tbl>
          </a:graphicData>
        </a:graphic>
      </p:graphicFrame>
      <p:sp>
        <p:nvSpPr>
          <p:cNvPr id="7" name="Google Shape;395;p37">
            <a:extLst>
              <a:ext uri="{FF2B5EF4-FFF2-40B4-BE49-F238E27FC236}">
                <a16:creationId xmlns:a16="http://schemas.microsoft.com/office/drawing/2014/main" id="{34035341-C41F-4C70-9F04-CE4FB4BC006A}"/>
              </a:ext>
            </a:extLst>
          </p:cNvPr>
          <p:cNvSpPr txBox="1">
            <a:spLocks noGrp="1"/>
          </p:cNvSpPr>
          <p:nvPr>
            <p:ph type="title"/>
          </p:nvPr>
        </p:nvSpPr>
        <p:spPr>
          <a:xfrm>
            <a:off x="838200" y="22527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2800"/>
              <a:buFont typeface="Calibri"/>
              <a:buNone/>
            </a:pPr>
            <a:r>
              <a:rPr lang="hu-HU" sz="2800" b="1" dirty="0">
                <a:solidFill>
                  <a:srgbClr val="003399"/>
                </a:solidFill>
                <a:latin typeface="Calibri"/>
                <a:ea typeface="Calibri"/>
                <a:cs typeface="Calibri"/>
                <a:sym typeface="Calibri"/>
              </a:rPr>
              <a:t>Where are we? </a:t>
            </a:r>
            <a:r>
              <a:rPr lang="hu-HU" sz="2800" b="1" dirty="0">
                <a:solidFill>
                  <a:srgbClr val="003399"/>
                </a:solidFill>
              </a:rPr>
              <a:t>Waste of the countries of the project</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7"/>
          <p:cNvSpPr txBox="1">
            <a:spLocks noGrp="1"/>
          </p:cNvSpPr>
          <p:nvPr>
            <p:ph type="title"/>
          </p:nvPr>
        </p:nvSpPr>
        <p:spPr>
          <a:xfrm>
            <a:off x="838200" y="22527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2800"/>
              <a:buFont typeface="Calibri"/>
              <a:buNone/>
            </a:pPr>
            <a:r>
              <a:rPr lang="hu-HU" sz="2800" b="1" dirty="0">
                <a:solidFill>
                  <a:srgbClr val="003399"/>
                </a:solidFill>
                <a:latin typeface="Calibri"/>
                <a:ea typeface="Calibri"/>
                <a:cs typeface="Calibri"/>
                <a:sym typeface="Calibri"/>
              </a:rPr>
              <a:t>Where are we? </a:t>
            </a:r>
            <a:r>
              <a:rPr lang="hu-HU" sz="2800" b="1" dirty="0">
                <a:solidFill>
                  <a:srgbClr val="003399"/>
                </a:solidFill>
              </a:rPr>
              <a:t>Waste of the countries of the project</a:t>
            </a:r>
            <a:endParaRPr sz="2800" dirty="0"/>
          </a:p>
        </p:txBody>
      </p:sp>
      <p:pic>
        <p:nvPicPr>
          <p:cNvPr id="2" name="Kép 2">
            <a:extLst>
              <a:ext uri="{FF2B5EF4-FFF2-40B4-BE49-F238E27FC236}">
                <a16:creationId xmlns:a16="http://schemas.microsoft.com/office/drawing/2014/main" id="{89EA6F57-DF55-4CF6-96E0-FC5F3182494F}"/>
              </a:ext>
            </a:extLst>
          </p:cNvPr>
          <p:cNvPicPr>
            <a:picLocks noChangeAspect="1"/>
          </p:cNvPicPr>
          <p:nvPr/>
        </p:nvPicPr>
        <p:blipFill>
          <a:blip r:embed="rId3"/>
          <a:stretch>
            <a:fillRect/>
          </a:stretch>
        </p:blipFill>
        <p:spPr>
          <a:xfrm>
            <a:off x="353683" y="1712367"/>
            <a:ext cx="8321614" cy="5029152"/>
          </a:xfrm>
          <a:prstGeom prst="rect">
            <a:avLst/>
          </a:prstGeom>
        </p:spPr>
      </p:pic>
      <p:pic>
        <p:nvPicPr>
          <p:cNvPr id="3" name="Kép 3">
            <a:extLst>
              <a:ext uri="{FF2B5EF4-FFF2-40B4-BE49-F238E27FC236}">
                <a16:creationId xmlns:a16="http://schemas.microsoft.com/office/drawing/2014/main" id="{21C7CA43-828E-4AA9-B29D-864AA328B08A}"/>
              </a:ext>
            </a:extLst>
          </p:cNvPr>
          <p:cNvPicPr>
            <a:picLocks noChangeAspect="1"/>
          </p:cNvPicPr>
          <p:nvPr/>
        </p:nvPicPr>
        <p:blipFill>
          <a:blip r:embed="rId4"/>
          <a:stretch>
            <a:fillRect/>
          </a:stretch>
        </p:blipFill>
        <p:spPr>
          <a:xfrm>
            <a:off x="3352800" y="1827502"/>
            <a:ext cx="2743200" cy="54292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8"/>
          <p:cNvSpPr txBox="1">
            <a:spLocks noGrp="1"/>
          </p:cNvSpPr>
          <p:nvPr>
            <p:ph type="title"/>
          </p:nvPr>
        </p:nvSpPr>
        <p:spPr>
          <a:xfrm>
            <a:off x="838200" y="212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sz="4400" b="1" dirty="0">
                <a:solidFill>
                  <a:srgbClr val="003399"/>
                </a:solidFill>
                <a:latin typeface="Calibri"/>
                <a:ea typeface="Calibri"/>
                <a:cs typeface="Calibri"/>
                <a:sym typeface="Calibri"/>
              </a:rPr>
              <a:t>Hungary</a:t>
            </a:r>
            <a:endParaRPr dirty="0"/>
          </a:p>
        </p:txBody>
      </p:sp>
      <p:sp>
        <p:nvSpPr>
          <p:cNvPr id="409" name="Google Shape;409;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i="1" dirty="0">
              <a:solidFill>
                <a:srgbClr val="FF0000"/>
              </a:solidFill>
            </a:endParaRPr>
          </a:p>
          <a:p>
            <a:pPr marL="228600" lvl="0" indent="-228600" algn="l" rtl="0">
              <a:lnSpc>
                <a:spcPct val="90000"/>
              </a:lnSpc>
              <a:spcBef>
                <a:spcPts val="1000"/>
              </a:spcBef>
              <a:spcAft>
                <a:spcPts val="0"/>
              </a:spcAft>
              <a:buClr>
                <a:schemeClr val="dk1"/>
              </a:buClr>
              <a:buSzPts val="2800"/>
              <a:buChar char="•"/>
            </a:pPr>
            <a:r>
              <a:rPr lang="hu-HU" i="1" dirty="0"/>
              <a:t>Population: see: slide 36</a:t>
            </a:r>
            <a:endParaRPr i="1" dirty="0"/>
          </a:p>
          <a:p>
            <a:pPr marL="228600" lvl="0" indent="-228600">
              <a:buSzPts val="2800"/>
            </a:pPr>
            <a:r>
              <a:rPr lang="hu-HU" i="1" dirty="0"/>
              <a:t>A</a:t>
            </a:r>
            <a:r>
              <a:rPr lang="en-US" i="1" dirty="0" err="1"/>
              <a:t>nnual</a:t>
            </a:r>
            <a:r>
              <a:rPr lang="en-US" i="1" dirty="0"/>
              <a:t> solid communal production </a:t>
            </a:r>
            <a:r>
              <a:rPr lang="hu-HU" i="1" dirty="0"/>
              <a:t>of the </a:t>
            </a:r>
            <a:r>
              <a:rPr lang="en-US" i="1" dirty="0"/>
              <a:t>country</a:t>
            </a:r>
            <a:r>
              <a:rPr lang="hu-HU" i="1" dirty="0"/>
              <a:t> (HUN)</a:t>
            </a:r>
            <a:r>
              <a:rPr lang="en-US" i="1" dirty="0"/>
              <a:t> </a:t>
            </a:r>
            <a:r>
              <a:rPr lang="hu-HU" i="1" dirty="0"/>
              <a:t>: see: slide 36</a:t>
            </a:r>
          </a:p>
          <a:p>
            <a:pPr marL="228600" lvl="0" indent="-228600">
              <a:buSzPts val="2800"/>
            </a:pPr>
            <a:r>
              <a:rPr lang="en-US" b="1" dirty="0"/>
              <a:t>How many tons and / or kg of waste does a person produce in one year?</a:t>
            </a:r>
            <a:endParaRPr lang="hu-HU" b="1" dirty="0"/>
          </a:p>
          <a:p>
            <a:pPr marL="228600" lvl="0" indent="-228600">
              <a:buSzPts val="2800"/>
            </a:pPr>
            <a:r>
              <a:rPr lang="en-US" b="1" dirty="0"/>
              <a:t>How many tons and / or kg of waste does a person produce in one day?</a:t>
            </a:r>
            <a:endParaRPr lang="hu-HU" b="1" dirty="0"/>
          </a:p>
          <a:p>
            <a:pPr marL="228600" lvl="0" indent="-228600">
              <a:buSzPts val="2800"/>
            </a:pPr>
            <a:r>
              <a:rPr lang="en-US" b="1" dirty="0"/>
              <a:t>Class size:</a:t>
            </a:r>
            <a:endParaRPr lang="hu-HU" b="1" dirty="0"/>
          </a:p>
          <a:p>
            <a:pPr marL="228600" lvl="0" indent="-228600">
              <a:buSzPts val="2800"/>
            </a:pPr>
            <a:r>
              <a:rPr lang="en-US" b="1" dirty="0"/>
              <a:t>How many kg of waste does our </a:t>
            </a:r>
            <a:r>
              <a:rPr lang="hu-HU" b="1" dirty="0"/>
              <a:t>class</a:t>
            </a:r>
            <a:r>
              <a:rPr lang="en-US" b="1" dirty="0"/>
              <a:t> produce?</a:t>
            </a:r>
            <a:endParaRPr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9"/>
          <p:cNvSpPr txBox="1">
            <a:spLocks noGrp="1"/>
          </p:cNvSpPr>
          <p:nvPr>
            <p:ph type="title"/>
          </p:nvPr>
        </p:nvSpPr>
        <p:spPr>
          <a:xfrm>
            <a:off x="780691" y="135087"/>
            <a:ext cx="653450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3600"/>
              <a:buFont typeface="Calibri"/>
              <a:buNone/>
            </a:pPr>
            <a:r>
              <a:rPr lang="hu-HU" sz="3600" b="1" dirty="0">
                <a:solidFill>
                  <a:srgbClr val="003399"/>
                </a:solidFill>
                <a:latin typeface="Calibri"/>
                <a:ea typeface="Calibri"/>
                <a:cs typeface="Calibri"/>
                <a:sym typeface="Calibri"/>
              </a:rPr>
              <a:t>Show me your rubbish and I tell you who you are!</a:t>
            </a:r>
            <a:endParaRPr sz="3600" dirty="0"/>
          </a:p>
        </p:txBody>
      </p:sp>
      <p:sp>
        <p:nvSpPr>
          <p:cNvPr id="416" name="Google Shape;416;p39"/>
          <p:cNvSpPr txBox="1"/>
          <p:nvPr/>
        </p:nvSpPr>
        <p:spPr>
          <a:xfrm>
            <a:off x="7545778" y="1969185"/>
            <a:ext cx="4528970" cy="923289"/>
          </a:xfrm>
          <a:prstGeom prst="rect">
            <a:avLst/>
          </a:prstGeom>
          <a:noFill/>
          <a:ln>
            <a:noFill/>
          </a:ln>
        </p:spPr>
        <p:txBody>
          <a:bodyPr spcFirstLastPara="1" wrap="square" lIns="91425" tIns="45700" rIns="91425" bIns="45700" anchor="t" anchorCtr="0">
            <a:spAutoFit/>
          </a:bodyPr>
          <a:lstStyle/>
          <a:p>
            <a:pPr lvl="0"/>
            <a:r>
              <a:rPr lang="hu-HU" sz="1800" dirty="0">
                <a:solidFill>
                  <a:schemeClr val="dk1"/>
                </a:solidFill>
                <a:latin typeface="Calibri"/>
                <a:ea typeface="Calibri"/>
                <a:cs typeface="Calibri"/>
                <a:sym typeface="Calibri"/>
              </a:rPr>
              <a:t>Composition of municipal municipal waste in Hungary (2018):</a:t>
            </a:r>
          </a:p>
          <a:p>
            <a:pPr lvl="0"/>
            <a:endParaRPr lang="hu-HU" sz="1800" dirty="0">
              <a:solidFill>
                <a:schemeClr val="dk1"/>
              </a:solidFill>
              <a:latin typeface="Calibri"/>
              <a:ea typeface="Calibri"/>
              <a:cs typeface="Calibri"/>
            </a:endParaRPr>
          </a:p>
        </p:txBody>
      </p:sp>
      <p:pic>
        <p:nvPicPr>
          <p:cNvPr id="4" name="Kép 4">
            <a:extLst>
              <a:ext uri="{FF2B5EF4-FFF2-40B4-BE49-F238E27FC236}">
                <a16:creationId xmlns:a16="http://schemas.microsoft.com/office/drawing/2014/main" id="{EAA5A949-8339-40EE-8400-1A3A556FB0FD}"/>
              </a:ext>
            </a:extLst>
          </p:cNvPr>
          <p:cNvPicPr>
            <a:picLocks noChangeAspect="1"/>
          </p:cNvPicPr>
          <p:nvPr/>
        </p:nvPicPr>
        <p:blipFill>
          <a:blip r:embed="rId3"/>
          <a:stretch>
            <a:fillRect/>
          </a:stretch>
        </p:blipFill>
        <p:spPr>
          <a:xfrm>
            <a:off x="224287" y="1761848"/>
            <a:ext cx="7401464" cy="497332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0"/>
          <p:cNvSpPr txBox="1">
            <a:spLocks noGrp="1"/>
          </p:cNvSpPr>
          <p:nvPr>
            <p:ph type="title"/>
          </p:nvPr>
        </p:nvSpPr>
        <p:spPr>
          <a:xfrm>
            <a:off x="636917" y="1350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3600"/>
              <a:buFont typeface="Calibri"/>
              <a:buNone/>
            </a:pPr>
            <a:r>
              <a:rPr lang="hu-HU" sz="3600" b="1" dirty="0">
                <a:solidFill>
                  <a:srgbClr val="003399"/>
                </a:solidFill>
                <a:latin typeface="Calibri"/>
                <a:ea typeface="Calibri"/>
                <a:cs typeface="Calibri"/>
                <a:sym typeface="Calibri"/>
              </a:rPr>
              <a:t>Circular material use rate</a:t>
            </a:r>
            <a:endParaRPr dirty="0"/>
          </a:p>
        </p:txBody>
      </p:sp>
      <p:sp>
        <p:nvSpPr>
          <p:cNvPr id="424" name="Google Shape;424;p40"/>
          <p:cNvSpPr txBox="1">
            <a:spLocks noGrp="1"/>
          </p:cNvSpPr>
          <p:nvPr>
            <p:ph type="body" idx="1"/>
          </p:nvPr>
        </p:nvSpPr>
        <p:spPr>
          <a:xfrm>
            <a:off x="7981547" y="1832662"/>
            <a:ext cx="2754855" cy="4351338"/>
          </a:xfrm>
          <a:prstGeom prst="rect">
            <a:avLst/>
          </a:prstGeom>
          <a:noFill/>
          <a:ln>
            <a:noFill/>
          </a:ln>
        </p:spPr>
        <p:txBody>
          <a:bodyPr spcFirstLastPara="1" wrap="square" lIns="91425" tIns="45700" rIns="91425" bIns="45700" anchor="t" anchorCtr="0">
            <a:normAutofit/>
          </a:bodyPr>
          <a:lstStyle/>
          <a:p>
            <a:pPr marL="0" lvl="0" indent="0">
              <a:spcBef>
                <a:spcPts val="0"/>
              </a:spcBef>
              <a:buSzPts val="2000"/>
              <a:buNone/>
            </a:pPr>
            <a:r>
              <a:rPr lang="en-US" sz="2000" dirty="0"/>
              <a:t>We can hear a lot about the circular economy but in practice we are still far from closing the loops and reaching the cycles. Our circular material use is approx. 7% of the total material flow.</a:t>
            </a:r>
            <a:endParaRPr sz="2000" dirty="0"/>
          </a:p>
        </p:txBody>
      </p:sp>
      <p:pic>
        <p:nvPicPr>
          <p:cNvPr id="425" name="Google Shape;425;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0551" y="1708590"/>
            <a:ext cx="7415840" cy="4792290"/>
          </a:xfrm>
          <a:prstGeom prst="rect">
            <a:avLst/>
          </a:prstGeom>
          <a:noFill/>
          <a:ln>
            <a:noFill/>
          </a:ln>
        </p:spPr>
      </p:pic>
      <p:sp>
        <p:nvSpPr>
          <p:cNvPr id="426" name="Google Shape;426;p40"/>
          <p:cNvSpPr/>
          <p:nvPr/>
        </p:nvSpPr>
        <p:spPr>
          <a:xfrm rot="-5400000">
            <a:off x="6372225" y="5219700"/>
            <a:ext cx="914400" cy="20955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40"/>
          <p:cNvSpPr/>
          <p:nvPr/>
        </p:nvSpPr>
        <p:spPr>
          <a:xfrm rot="-5400000">
            <a:off x="5038725" y="5267325"/>
            <a:ext cx="914400" cy="20955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40"/>
          <p:cNvSpPr/>
          <p:nvPr/>
        </p:nvSpPr>
        <p:spPr>
          <a:xfrm rot="-5400000">
            <a:off x="4581525" y="5267325"/>
            <a:ext cx="914400" cy="20955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40"/>
          <p:cNvSpPr/>
          <p:nvPr/>
        </p:nvSpPr>
        <p:spPr>
          <a:xfrm rot="-5400000">
            <a:off x="1885950" y="5267325"/>
            <a:ext cx="914400" cy="20955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40"/>
          <p:cNvSpPr/>
          <p:nvPr/>
        </p:nvSpPr>
        <p:spPr>
          <a:xfrm rot="-5400000">
            <a:off x="4133850" y="5267325"/>
            <a:ext cx="914400" cy="20955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1" name="Google Shape;121;p5" descr="A képen út, sétáló, padló, emlősök látható&#10;&#10;Automatikusan generált leírá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199" y="1828799"/>
            <a:ext cx="8745791" cy="4902589"/>
          </a:xfrm>
          <a:prstGeom prst="rect">
            <a:avLst/>
          </a:prstGeom>
          <a:noFill/>
          <a:ln>
            <a:noFill/>
          </a:ln>
        </p:spPr>
      </p:pic>
      <p:sp>
        <p:nvSpPr>
          <p:cNvPr id="122" name="Google Shape;122;p5"/>
          <p:cNvSpPr txBox="1"/>
          <p:nvPr/>
        </p:nvSpPr>
        <p:spPr>
          <a:xfrm>
            <a:off x="842513" y="6492815"/>
            <a:ext cx="4238445"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700">
                <a:solidFill>
                  <a:schemeClr val="dk1"/>
                </a:solidFill>
                <a:latin typeface="Calibri"/>
                <a:ea typeface="Calibri"/>
                <a:cs typeface="Calibri"/>
                <a:sym typeface="Calibri"/>
              </a:rPr>
              <a:t>Kép forrása: https://www.bbc.com/</a:t>
            </a:r>
            <a:endParaRPr/>
          </a:p>
        </p:txBody>
      </p:sp>
      <p:sp>
        <p:nvSpPr>
          <p:cNvPr id="4" name="Cím 3">
            <a:extLst>
              <a:ext uri="{FF2B5EF4-FFF2-40B4-BE49-F238E27FC236}">
                <a16:creationId xmlns:a16="http://schemas.microsoft.com/office/drawing/2014/main" id="{B865EAAD-EC4E-453C-94B0-B78E9CE9224E}"/>
              </a:ext>
            </a:extLst>
          </p:cNvPr>
          <p:cNvSpPr>
            <a:spLocks noGrp="1"/>
          </p:cNvSpPr>
          <p:nvPr>
            <p:ph type="title"/>
          </p:nvPr>
        </p:nvSpPr>
        <p:spPr/>
        <p:txBody>
          <a:bodyPr/>
          <a:lstStyle/>
          <a:p>
            <a:endParaRPr lang="hu-H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1"/>
          <p:cNvSpPr txBox="1">
            <a:spLocks noGrp="1"/>
          </p:cNvSpPr>
          <p:nvPr>
            <p:ph type="title"/>
          </p:nvPr>
        </p:nvSpPr>
        <p:spPr>
          <a:xfrm>
            <a:off x="838200" y="2485473"/>
            <a:ext cx="10515600" cy="7628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Why do we need to change? </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2"/>
          <p:cNvSpPr txBox="1">
            <a:spLocks noGrp="1"/>
          </p:cNvSpPr>
          <p:nvPr>
            <p:ph type="title"/>
          </p:nvPr>
        </p:nvSpPr>
        <p:spPr>
          <a:xfrm>
            <a:off x="838200" y="163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Let’s face our rubbish</a:t>
            </a:r>
            <a:endParaRPr dirty="0"/>
          </a:p>
        </p:txBody>
      </p:sp>
      <p:sp>
        <p:nvSpPr>
          <p:cNvPr id="443" name="Google Shape;443;p42"/>
          <p:cNvSpPr txBox="1">
            <a:spLocks noGrp="1"/>
          </p:cNvSpPr>
          <p:nvPr>
            <p:ph type="body" idx="1"/>
          </p:nvPr>
        </p:nvSpPr>
        <p:spPr>
          <a:xfrm>
            <a:off x="8686800" y="2057400"/>
            <a:ext cx="3281978" cy="828886"/>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buSzPts val="2000"/>
              <a:buNone/>
            </a:pPr>
            <a:r>
              <a:rPr lang="hu-HU" sz="2000" dirty="0"/>
              <a:t>2017: </a:t>
            </a:r>
            <a:r>
              <a:rPr lang="en-US" sz="2000" dirty="0"/>
              <a:t>Icy flood from the </a:t>
            </a:r>
            <a:r>
              <a:rPr lang="en-US" sz="2000" dirty="0" err="1"/>
              <a:t>Cigánd</a:t>
            </a:r>
            <a:r>
              <a:rPr lang="en-US" sz="2000" dirty="0"/>
              <a:t> Bridge (Photo: </a:t>
            </a:r>
            <a:r>
              <a:rPr lang="hu-HU" sz="2000" dirty="0"/>
              <a:t>Szabó Sándor)</a:t>
            </a:r>
            <a:endParaRPr sz="2000" dirty="0"/>
          </a:p>
        </p:txBody>
      </p:sp>
      <p:pic>
        <p:nvPicPr>
          <p:cNvPr id="444" name="Google Shape;444;p42" descr="2017: Jeges ár a Cigándi-hídról (Fotó: Szabó Sándo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1828800"/>
            <a:ext cx="7620000" cy="486535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3"/>
          <p:cNvSpPr txBox="1">
            <a:spLocks noGrp="1"/>
          </p:cNvSpPr>
          <p:nvPr>
            <p:ph type="title"/>
          </p:nvPr>
        </p:nvSpPr>
        <p:spPr>
          <a:xfrm>
            <a:off x="838200" y="212725"/>
            <a:ext cx="10515600" cy="1325563"/>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en-US" b="1" dirty="0">
                <a:solidFill>
                  <a:srgbClr val="003399"/>
                </a:solidFill>
              </a:rPr>
              <a:t>De</a:t>
            </a:r>
            <a:r>
              <a:rPr lang="hu-HU" b="1" dirty="0">
                <a:solidFill>
                  <a:srgbClr val="003399"/>
                </a:solidFill>
              </a:rPr>
              <a:t>composing</a:t>
            </a:r>
            <a:r>
              <a:rPr lang="en-US" b="1" dirty="0">
                <a:solidFill>
                  <a:srgbClr val="003399"/>
                </a:solidFill>
              </a:rPr>
              <a:t> time of waste types</a:t>
            </a:r>
            <a:br>
              <a:rPr lang="hu-HU" b="1" dirty="0">
                <a:latin typeface="Calibri"/>
                <a:ea typeface="Calibri"/>
                <a:cs typeface="Calibri"/>
                <a:sym typeface="Calibri"/>
              </a:rPr>
            </a:br>
            <a:endParaRPr b="1" dirty="0">
              <a:solidFill>
                <a:srgbClr val="003399"/>
              </a:solidFill>
              <a:latin typeface="Calibri"/>
              <a:ea typeface="Calibri"/>
              <a:cs typeface="Calibri"/>
              <a:sym typeface="Calibri"/>
            </a:endParaRPr>
          </a:p>
        </p:txBody>
      </p:sp>
      <p:pic>
        <p:nvPicPr>
          <p:cNvPr id="452" name="Google Shape;452;p43" descr="A képen talaj, óceánfenék látható&#10;&#10;Automatikusan generált leírá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41850" y="3259566"/>
            <a:ext cx="5191910" cy="3461273"/>
          </a:xfrm>
          <a:prstGeom prst="rect">
            <a:avLst/>
          </a:prstGeom>
          <a:noFill/>
          <a:ln>
            <a:noFill/>
          </a:ln>
        </p:spPr>
      </p:pic>
      <p:pic>
        <p:nvPicPr>
          <p:cNvPr id="453" name="Google Shape;453;p43" descr="A képen talaj, természet, szikla, építőanyag látható&#10;&#10;Automatikusan generált leírá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33982" y="1204530"/>
            <a:ext cx="4223721" cy="2815814"/>
          </a:xfrm>
          <a:prstGeom prst="rect">
            <a:avLst/>
          </a:prstGeom>
          <a:noFill/>
          <a:ln>
            <a:noFill/>
          </a:ln>
        </p:spPr>
      </p:pic>
      <p:sp>
        <p:nvSpPr>
          <p:cNvPr id="454" name="Google Shape;454;p43"/>
          <p:cNvSpPr txBox="1"/>
          <p:nvPr/>
        </p:nvSpPr>
        <p:spPr>
          <a:xfrm>
            <a:off x="8991600" y="4088671"/>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dirty="0">
                <a:solidFill>
                  <a:schemeClr val="dk1"/>
                </a:solidFill>
                <a:latin typeface="Calibri"/>
                <a:ea typeface="Calibri"/>
                <a:cs typeface="Calibri"/>
                <a:sym typeface="Calibri"/>
              </a:rPr>
              <a:t>Fotók: Bankó József</a:t>
            </a:r>
            <a:endParaRPr sz="1000" dirty="0">
              <a:solidFill>
                <a:schemeClr val="dk1"/>
              </a:solidFill>
              <a:latin typeface="Calibri"/>
              <a:ea typeface="Calibri"/>
              <a:cs typeface="Calibri"/>
              <a:sym typeface="Calibri"/>
            </a:endParaRPr>
          </a:p>
        </p:txBody>
      </p:sp>
      <p:pic>
        <p:nvPicPr>
          <p:cNvPr id="4" name="Kép 4">
            <a:extLst>
              <a:ext uri="{FF2B5EF4-FFF2-40B4-BE49-F238E27FC236}">
                <a16:creationId xmlns:a16="http://schemas.microsoft.com/office/drawing/2014/main" id="{F47CF41F-3A7D-4C6D-9702-830E540891B5}"/>
              </a:ext>
            </a:extLst>
          </p:cNvPr>
          <p:cNvPicPr>
            <a:picLocks noChangeAspect="1"/>
          </p:cNvPicPr>
          <p:nvPr/>
        </p:nvPicPr>
        <p:blipFill>
          <a:blip r:embed="rId5"/>
          <a:stretch>
            <a:fillRect/>
          </a:stretch>
        </p:blipFill>
        <p:spPr>
          <a:xfrm>
            <a:off x="96982" y="1747975"/>
            <a:ext cx="6830290" cy="492761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4"/>
          <p:cNvSpPr txBox="1">
            <a:spLocks noGrp="1"/>
          </p:cNvSpPr>
          <p:nvPr>
            <p:ph type="title"/>
          </p:nvPr>
        </p:nvSpPr>
        <p:spPr>
          <a:xfrm>
            <a:off x="838200" y="1350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rPr>
              <a:t>Future is in our hand</a:t>
            </a:r>
            <a:endParaRPr dirty="0"/>
          </a:p>
        </p:txBody>
      </p:sp>
      <p:pic>
        <p:nvPicPr>
          <p:cNvPr id="461" name="Google Shape;461;p44" descr="A képen kültéri, utazás, település, út látható&#10;&#10;Automatikusan generált leírá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37117" y="3940800"/>
            <a:ext cx="6714226" cy="2782113"/>
          </a:xfrm>
          <a:prstGeom prst="rect">
            <a:avLst/>
          </a:prstGeom>
          <a:noFill/>
          <a:ln>
            <a:noFill/>
          </a:ln>
        </p:spPr>
      </p:pic>
      <p:pic>
        <p:nvPicPr>
          <p:cNvPr id="462" name="Google Shape;462;p44" descr="A képen hal, cápa, bezárás látható&#10;&#10;Automatikusan generált leírá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2476" y="1752600"/>
            <a:ext cx="4037162" cy="2616697"/>
          </a:xfrm>
          <a:prstGeom prst="rect">
            <a:avLst/>
          </a:prstGeom>
          <a:noFill/>
          <a:ln>
            <a:noFill/>
          </a:ln>
        </p:spPr>
      </p:pic>
      <p:sp>
        <p:nvSpPr>
          <p:cNvPr id="463" name="Google Shape;463;p44"/>
          <p:cNvSpPr txBox="1"/>
          <p:nvPr/>
        </p:nvSpPr>
        <p:spPr>
          <a:xfrm>
            <a:off x="324928" y="4364966"/>
            <a:ext cx="27432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800">
                <a:solidFill>
                  <a:schemeClr val="dk1"/>
                </a:solidFill>
                <a:latin typeface="Calibri"/>
                <a:ea typeface="Calibri"/>
                <a:cs typeface="Calibri"/>
                <a:sym typeface="Calibri"/>
              </a:rPr>
              <a:t>Kép forrása: http://voroseszold.eu/</a:t>
            </a:r>
            <a:endParaRPr/>
          </a:p>
        </p:txBody>
      </p:sp>
      <p:pic>
        <p:nvPicPr>
          <p:cNvPr id="464" name="Google Shape;464;p44" descr="A képen víz, kültéri látható&#10;&#10;Automatikusan generált leírá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74279" y="1768405"/>
            <a:ext cx="4313207" cy="2616697"/>
          </a:xfrm>
          <a:prstGeom prst="rect">
            <a:avLst/>
          </a:prstGeom>
          <a:noFill/>
          <a:ln>
            <a:noFill/>
          </a:ln>
        </p:spPr>
      </p:pic>
      <p:sp>
        <p:nvSpPr>
          <p:cNvPr id="465" name="Google Shape;465;p44"/>
          <p:cNvSpPr txBox="1"/>
          <p:nvPr/>
        </p:nvSpPr>
        <p:spPr>
          <a:xfrm>
            <a:off x="8951343" y="4379343"/>
            <a:ext cx="192369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800">
                <a:solidFill>
                  <a:schemeClr val="dk1"/>
                </a:solidFill>
                <a:latin typeface="Calibri"/>
                <a:ea typeface="Calibri"/>
                <a:cs typeface="Calibri"/>
                <a:sym typeface="Calibri"/>
              </a:rPr>
              <a:t>Kép forrása: https://versek.aranyosiervin.com/</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5"/>
          <p:cNvSpPr txBox="1">
            <a:spLocks noGrp="1"/>
          </p:cNvSpPr>
          <p:nvPr>
            <p:ph type="title"/>
          </p:nvPr>
        </p:nvSpPr>
        <p:spPr>
          <a:xfrm>
            <a:off x="1021080" y="20376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Every shopping is a vote</a:t>
            </a:r>
            <a:endParaRPr dirty="0"/>
          </a:p>
        </p:txBody>
      </p:sp>
      <p:pic>
        <p:nvPicPr>
          <p:cNvPr id="472" name="Google Shape;472;p45" descr="A képen szöveg, vektorgrafika látható&#10;&#10;Automatikusan generált leírá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509140" y="1336795"/>
            <a:ext cx="8930852" cy="504145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838200" y="3506266"/>
            <a:ext cx="10515600" cy="76281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3399"/>
              </a:buClr>
              <a:buSzPct val="100000"/>
              <a:buFont typeface="Calibri"/>
              <a:buNone/>
            </a:pPr>
            <a:r>
              <a:rPr lang="hu-HU" b="1" dirty="0">
                <a:solidFill>
                  <a:srgbClr val="003399"/>
                </a:solidFill>
                <a:latin typeface="Calibri"/>
                <a:ea typeface="Calibri"/>
                <a:cs typeface="Calibri"/>
                <a:sym typeface="Calibri"/>
              </a:rPr>
              <a:t>How can I make a change? </a:t>
            </a:r>
            <a:br>
              <a:rPr lang="hu-HU" b="1" dirty="0">
                <a:latin typeface="Calibri"/>
                <a:ea typeface="Calibri"/>
                <a:cs typeface="Calibri"/>
                <a:sym typeface="Calibri"/>
              </a:rPr>
            </a:br>
            <a:br>
              <a:rPr lang="hu-HU" b="1" dirty="0">
                <a:latin typeface="Calibri"/>
                <a:ea typeface="Calibri"/>
                <a:cs typeface="Calibri"/>
                <a:sym typeface="Calibri"/>
              </a:rPr>
            </a:br>
            <a:endParaRPr b="1" dirty="0">
              <a:solidFill>
                <a:srgbClr val="FF0000"/>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212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What is in our rubbish bin?</a:t>
            </a:r>
            <a:endParaRPr dirty="0"/>
          </a:p>
        </p:txBody>
      </p:sp>
      <p:pic>
        <p:nvPicPr>
          <p:cNvPr id="96" name="Google Shape;96;p2" descr="A képen égbolt, személy, kültéri, állás látható&#10;&#10;Automatikusan generált leírá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304800" y="1752600"/>
            <a:ext cx="9160889" cy="495653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533400" y="228600"/>
            <a:ext cx="10515600" cy="1325563"/>
          </a:xfrm>
          <a:prstGeom prst="rect">
            <a:avLst/>
          </a:prstGeom>
          <a:noFill/>
          <a:ln>
            <a:noFill/>
          </a:ln>
        </p:spPr>
        <p:txBody>
          <a:bodyPr spcFirstLastPara="1" wrap="square" lIns="91425" tIns="45700" rIns="91425" bIns="45700" anchor="ctr" anchorCtr="0">
            <a:normAutofit/>
          </a:bodyPr>
          <a:lstStyle/>
          <a:p>
            <a:pPr>
              <a:buClr>
                <a:srgbClr val="003399"/>
              </a:buClr>
              <a:buSzPts val="4800"/>
            </a:pPr>
            <a:r>
              <a:rPr lang="hu-HU" sz="4800" b="1" dirty="0">
                <a:solidFill>
                  <a:srgbClr val="003399"/>
                </a:solidFill>
              </a:rPr>
              <a:t>Importance of the local goverment</a:t>
            </a:r>
          </a:p>
        </p:txBody>
      </p:sp>
      <p:sp>
        <p:nvSpPr>
          <p:cNvPr id="103" name="Google Shape;10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indent="-228600">
              <a:lnSpc>
                <a:spcPct val="250000"/>
              </a:lnSpc>
              <a:spcBef>
                <a:spcPts val="0"/>
              </a:spcBef>
              <a:buSzPts val="2800"/>
            </a:pPr>
            <a:r>
              <a:rPr lang="en-US" dirty="0"/>
              <a:t>Internal operation</a:t>
            </a:r>
            <a:endParaRPr lang="hu-HU" dirty="0"/>
          </a:p>
          <a:p>
            <a:pPr marL="228600" indent="-228600">
              <a:lnSpc>
                <a:spcPct val="250000"/>
              </a:lnSpc>
              <a:spcBef>
                <a:spcPts val="0"/>
              </a:spcBef>
              <a:buSzPts val="2800"/>
            </a:pPr>
            <a:r>
              <a:rPr lang="en-US" dirty="0"/>
              <a:t>Involvement of the </a:t>
            </a:r>
            <a:r>
              <a:rPr lang="hu-HU" dirty="0"/>
              <a:t>inhabitants</a:t>
            </a:r>
          </a:p>
          <a:p>
            <a:pPr marL="228600" indent="-228600">
              <a:lnSpc>
                <a:spcPct val="250000"/>
              </a:lnSpc>
              <a:spcBef>
                <a:spcPts val="0"/>
              </a:spcBef>
              <a:buSzPts val="2800"/>
            </a:pPr>
            <a:r>
              <a:rPr lang="en-US" dirty="0"/>
              <a:t>Initiatives</a:t>
            </a:r>
            <a:endParaRPr lang="hu-H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838200" y="212725"/>
            <a:ext cx="10515600" cy="1325563"/>
          </a:xfrm>
          <a:prstGeom prst="rect">
            <a:avLst/>
          </a:prstGeom>
          <a:noFill/>
          <a:ln>
            <a:noFill/>
          </a:ln>
        </p:spPr>
        <p:txBody>
          <a:bodyPr spcFirstLastPara="1" wrap="square" lIns="91425" tIns="45700" rIns="91425" bIns="45700" anchor="ctr" anchorCtr="0">
            <a:normAutofit/>
          </a:bodyPr>
          <a:lstStyle/>
          <a:p>
            <a:pPr>
              <a:buClr>
                <a:srgbClr val="003399"/>
              </a:buClr>
              <a:buSzPts val="4800"/>
            </a:pPr>
            <a:r>
              <a:rPr lang="hu-HU" sz="4800" b="1" dirty="0">
                <a:solidFill>
                  <a:srgbClr val="003399"/>
                </a:solidFill>
              </a:rPr>
              <a:t>Internal operation</a:t>
            </a:r>
          </a:p>
        </p:txBody>
      </p:sp>
      <p:sp>
        <p:nvSpPr>
          <p:cNvPr id="103" name="Google Shape;10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800"/>
            </a:pPr>
            <a:r>
              <a:rPr lang="en-US" dirty="0"/>
              <a:t>Digitization of paperwork required for operation</a:t>
            </a:r>
            <a:endParaRPr lang="hu-HU" dirty="0"/>
          </a:p>
          <a:p>
            <a:pPr marL="228600" indent="-228600">
              <a:lnSpc>
                <a:spcPct val="250000"/>
              </a:lnSpc>
              <a:spcBef>
                <a:spcPts val="0"/>
              </a:spcBef>
              <a:buSzPts val="2800"/>
            </a:pPr>
            <a:r>
              <a:rPr lang="hu-HU" dirty="0"/>
              <a:t>Recycling</a:t>
            </a:r>
            <a:r>
              <a:rPr lang="en-US" dirty="0"/>
              <a:t> - rotation support</a:t>
            </a:r>
            <a:endParaRPr lang="hu-HU" dirty="0"/>
          </a:p>
          <a:p>
            <a:pPr marL="228600" indent="-228600">
              <a:lnSpc>
                <a:spcPct val="250000"/>
              </a:lnSpc>
              <a:spcBef>
                <a:spcPts val="0"/>
              </a:spcBef>
              <a:buSzPts val="2800"/>
            </a:pPr>
            <a:r>
              <a:rPr lang="en-US" dirty="0"/>
              <a:t>Public procurement, suppliers</a:t>
            </a:r>
            <a:endParaRPr lang="hu-HU" dirty="0"/>
          </a:p>
        </p:txBody>
      </p:sp>
    </p:spTree>
    <p:extLst>
      <p:ext uri="{BB962C8B-B14F-4D97-AF65-F5344CB8AC3E}">
        <p14:creationId xmlns:p14="http://schemas.microsoft.com/office/powerpoint/2010/main" val="3650769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838200" y="212725"/>
            <a:ext cx="10515600" cy="1325563"/>
          </a:xfrm>
          <a:prstGeom prst="rect">
            <a:avLst/>
          </a:prstGeom>
          <a:noFill/>
          <a:ln>
            <a:noFill/>
          </a:ln>
        </p:spPr>
        <p:txBody>
          <a:bodyPr spcFirstLastPara="1" wrap="square" lIns="91425" tIns="45700" rIns="91425" bIns="45700" anchor="ctr" anchorCtr="0">
            <a:normAutofit/>
          </a:bodyPr>
          <a:lstStyle/>
          <a:p>
            <a:pPr>
              <a:buClr>
                <a:srgbClr val="003399"/>
              </a:buClr>
              <a:buSzPts val="4800"/>
            </a:pPr>
            <a:r>
              <a:rPr lang="en-US" sz="4300" b="1" dirty="0">
                <a:solidFill>
                  <a:srgbClr val="003399"/>
                </a:solidFill>
              </a:rPr>
              <a:t>Involvement of the </a:t>
            </a:r>
            <a:r>
              <a:rPr lang="hu-HU" sz="4300" b="1" dirty="0">
                <a:solidFill>
                  <a:srgbClr val="003399"/>
                </a:solidFill>
              </a:rPr>
              <a:t>inhabitants</a:t>
            </a:r>
          </a:p>
        </p:txBody>
      </p:sp>
      <p:sp>
        <p:nvSpPr>
          <p:cNvPr id="103" name="Google Shape;10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800"/>
            </a:pPr>
            <a:r>
              <a:rPr lang="hu-HU" dirty="0"/>
              <a:t>Recycling bins</a:t>
            </a:r>
          </a:p>
          <a:p>
            <a:pPr marL="228600" lvl="0" indent="-50800" algn="l" rtl="0">
              <a:lnSpc>
                <a:spcPct val="90000"/>
              </a:lnSpc>
              <a:spcBef>
                <a:spcPts val="1000"/>
              </a:spcBef>
              <a:spcAft>
                <a:spcPts val="0"/>
              </a:spcAft>
              <a:buClr>
                <a:schemeClr val="dk1"/>
              </a:buClr>
              <a:buSzPts val="2800"/>
              <a:buNone/>
            </a:pPr>
            <a:endParaRPr dirty="0"/>
          </a:p>
          <a:p>
            <a:pPr marL="228600" indent="-228600">
              <a:buSzPts val="2800"/>
            </a:pPr>
            <a:r>
              <a:rPr lang="hu-HU" dirty="0"/>
              <a:t>Supporting with tools</a:t>
            </a:r>
          </a:p>
          <a:p>
            <a:pPr marL="228600" lvl="0" indent="-50800" algn="l" rtl="0">
              <a:lnSpc>
                <a:spcPct val="90000"/>
              </a:lnSpc>
              <a:spcBef>
                <a:spcPts val="1000"/>
              </a:spcBef>
              <a:spcAft>
                <a:spcPts val="0"/>
              </a:spcAft>
              <a:buClr>
                <a:schemeClr val="dk1"/>
              </a:buClr>
              <a:buSzPts val="2800"/>
              <a:buNone/>
            </a:pPr>
            <a:endParaRPr dirty="0"/>
          </a:p>
          <a:p>
            <a:pPr marL="228600" indent="-228600">
              <a:buSzPts val="2800"/>
            </a:pPr>
            <a:r>
              <a:rPr lang="hu-HU" dirty="0"/>
              <a:t>Supporting services</a:t>
            </a:r>
          </a:p>
        </p:txBody>
      </p:sp>
    </p:spTree>
    <p:extLst>
      <p:ext uri="{BB962C8B-B14F-4D97-AF65-F5344CB8AC3E}">
        <p14:creationId xmlns:p14="http://schemas.microsoft.com/office/powerpoint/2010/main" val="204126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6"/>
          <p:cNvSpPr txBox="1"/>
          <p:nvPr/>
        </p:nvSpPr>
        <p:spPr>
          <a:xfrm>
            <a:off x="842513" y="6492815"/>
            <a:ext cx="4238445"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700">
                <a:solidFill>
                  <a:schemeClr val="dk1"/>
                </a:solidFill>
                <a:latin typeface="Calibri"/>
                <a:ea typeface="Calibri"/>
                <a:cs typeface="Calibri"/>
                <a:sym typeface="Calibri"/>
              </a:rPr>
              <a:t>Kép forrása: https://atmosphere.copernicus.eu/</a:t>
            </a:r>
            <a:endParaRPr sz="700">
              <a:solidFill>
                <a:schemeClr val="dk1"/>
              </a:solidFill>
              <a:latin typeface="Calibri"/>
              <a:ea typeface="Calibri"/>
              <a:cs typeface="Calibri"/>
              <a:sym typeface="Calibri"/>
            </a:endParaRPr>
          </a:p>
        </p:txBody>
      </p:sp>
      <p:pic>
        <p:nvPicPr>
          <p:cNvPr id="130" name="Google Shape;130;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3400" y="1828799"/>
            <a:ext cx="11233030" cy="4667925"/>
          </a:xfrm>
          <a:prstGeom prst="rect">
            <a:avLst/>
          </a:prstGeom>
          <a:noFill/>
          <a:ln>
            <a:noFill/>
          </a:ln>
        </p:spPr>
      </p:pic>
      <p:sp>
        <p:nvSpPr>
          <p:cNvPr id="3" name="Cím 2">
            <a:extLst>
              <a:ext uri="{FF2B5EF4-FFF2-40B4-BE49-F238E27FC236}">
                <a16:creationId xmlns:a16="http://schemas.microsoft.com/office/drawing/2014/main" id="{C0E5C3B9-1FFF-4E62-83AE-B287AB13503D}"/>
              </a:ext>
            </a:extLst>
          </p:cNvPr>
          <p:cNvSpPr>
            <a:spLocks noGrp="1"/>
          </p:cNvSpPr>
          <p:nvPr>
            <p:ph type="title"/>
          </p:nvPr>
        </p:nvSpPr>
        <p:spPr/>
        <p:txBody>
          <a:bodyPr/>
          <a:lstStyle/>
          <a:p>
            <a:endParaRPr lang="hu-HU"/>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838200" y="212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800"/>
              <a:buFont typeface="Calibri"/>
              <a:buNone/>
            </a:pPr>
            <a:r>
              <a:rPr lang="hu-HU" sz="4800" b="1" dirty="0">
                <a:solidFill>
                  <a:srgbClr val="003399"/>
                </a:solidFill>
                <a:latin typeface="Calibri"/>
                <a:ea typeface="Calibri"/>
                <a:cs typeface="Calibri"/>
                <a:sym typeface="Calibri"/>
              </a:rPr>
              <a:t>Importance of inhabitants</a:t>
            </a:r>
            <a:endParaRPr dirty="0"/>
          </a:p>
        </p:txBody>
      </p:sp>
      <p:sp>
        <p:nvSpPr>
          <p:cNvPr id="103" name="Google Shape;10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u-HU" dirty="0"/>
              <a:t>Forum</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hu-HU" dirty="0"/>
              <a:t>Frame</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hu-HU" dirty="0"/>
              <a:t>Motivation</a:t>
            </a:r>
            <a:endParaRPr dirty="0"/>
          </a:p>
        </p:txBody>
      </p:sp>
    </p:spTree>
    <p:extLst>
      <p:ext uri="{BB962C8B-B14F-4D97-AF65-F5344CB8AC3E}">
        <p14:creationId xmlns:p14="http://schemas.microsoft.com/office/powerpoint/2010/main" val="1310798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838200" y="429511"/>
            <a:ext cx="10515600" cy="762812"/>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rPr>
              <a:t>Delegation to the public</a:t>
            </a:r>
            <a:endParaRPr b="1" dirty="0">
              <a:solidFill>
                <a:srgbClr val="003399"/>
              </a:solidFill>
              <a:latin typeface="Calibri"/>
              <a:ea typeface="Calibri"/>
              <a:cs typeface="Calibri"/>
              <a:sym typeface="Calibri"/>
            </a:endParaRPr>
          </a:p>
        </p:txBody>
      </p:sp>
      <p:pic>
        <p:nvPicPr>
          <p:cNvPr id="110" name="Google Shape;110;p4" descr="A képen LEGO, játék, vektorgrafika látható&#10;&#10;Automatikusan generált leírá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0317" y="916560"/>
            <a:ext cx="11714671" cy="659201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737558" y="3045065"/>
            <a:ext cx="10515600" cy="1325563"/>
          </a:xfrm>
          <a:prstGeom prst="rect">
            <a:avLst/>
          </a:prstGeom>
          <a:noFill/>
          <a:ln>
            <a:noFill/>
          </a:ln>
        </p:spPr>
        <p:txBody>
          <a:bodyPr spcFirstLastPara="1" wrap="square" lIns="91425" tIns="45700" rIns="91425" bIns="45700" anchor="ctr" anchorCtr="0">
            <a:normAutofit/>
          </a:bodyPr>
          <a:lstStyle/>
          <a:p>
            <a:pPr lvl="0" algn="ctr">
              <a:buClr>
                <a:srgbClr val="003399"/>
              </a:buClr>
              <a:buSzPts val="4400"/>
            </a:pPr>
            <a:r>
              <a:rPr lang="hu-HU" b="1" dirty="0">
                <a:solidFill>
                  <a:srgbClr val="003399"/>
                </a:solidFill>
              </a:rPr>
              <a:t>Initiative ideas</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838200" y="38525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Collecting rubbish - competiton</a:t>
            </a:r>
            <a:endParaRPr dirty="0"/>
          </a:p>
          <a:p>
            <a:pPr marL="0" lvl="0" indent="0" algn="l" rtl="0">
              <a:lnSpc>
                <a:spcPct val="90000"/>
              </a:lnSpc>
              <a:spcBef>
                <a:spcPts val="0"/>
              </a:spcBef>
              <a:spcAft>
                <a:spcPts val="0"/>
              </a:spcAft>
              <a:buClr>
                <a:schemeClr val="dk1"/>
              </a:buClr>
              <a:buSzPts val="4400"/>
              <a:buFont typeface="Calibri"/>
              <a:buNone/>
            </a:pPr>
            <a:endParaRPr b="1" dirty="0">
              <a:solidFill>
                <a:srgbClr val="003399"/>
              </a:solidFill>
              <a:latin typeface="Calibri"/>
              <a:ea typeface="Calibri"/>
              <a:cs typeface="Calibri"/>
              <a:sym typeface="Calibri"/>
            </a:endParaRPr>
          </a:p>
        </p:txBody>
      </p:sp>
      <p:pic>
        <p:nvPicPr>
          <p:cNvPr id="123" name="Google Shape;123;p6" descr="A képen szöveg látható&#10;&#10;Automatikusan generált leírá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8664" y="1592295"/>
            <a:ext cx="9414293" cy="526929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838200" y="38525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TrashArt competition</a:t>
            </a:r>
            <a:endParaRPr dirty="0"/>
          </a:p>
          <a:p>
            <a:pPr marL="0" lvl="0" indent="0" algn="l" rtl="0">
              <a:lnSpc>
                <a:spcPct val="90000"/>
              </a:lnSpc>
              <a:spcBef>
                <a:spcPts val="0"/>
              </a:spcBef>
              <a:spcAft>
                <a:spcPts val="0"/>
              </a:spcAft>
              <a:buClr>
                <a:schemeClr val="dk1"/>
              </a:buClr>
              <a:buSzPts val="4400"/>
              <a:buFont typeface="Calibri"/>
              <a:buNone/>
            </a:pPr>
            <a:endParaRPr b="1" dirty="0">
              <a:solidFill>
                <a:srgbClr val="003399"/>
              </a:solidFill>
              <a:latin typeface="Calibri"/>
              <a:ea typeface="Calibri"/>
              <a:cs typeface="Calibri"/>
              <a:sym typeface="Calibri"/>
            </a:endParaRPr>
          </a:p>
        </p:txBody>
      </p:sp>
      <p:pic>
        <p:nvPicPr>
          <p:cNvPr id="130" name="Google Shape;130;p7" descr="A képen fa, égbolt, fű, kültéri látható&#10;&#10;Automatikusan generált leírá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424210" y="1820862"/>
            <a:ext cx="3263504" cy="4351338"/>
          </a:xfrm>
          <a:prstGeom prst="rect">
            <a:avLst/>
          </a:prstGeom>
          <a:noFill/>
          <a:ln>
            <a:noFill/>
          </a:ln>
        </p:spPr>
      </p:pic>
      <p:pic>
        <p:nvPicPr>
          <p:cNvPr id="131" name="Google Shape;131;p7" descr="A képen fű, kültéri, kék, kültéri objektum látható&#10;&#10;Automatikusan generált leírá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47381" y="1869057"/>
            <a:ext cx="3289539" cy="2474343"/>
          </a:xfrm>
          <a:prstGeom prst="rect">
            <a:avLst/>
          </a:prstGeom>
          <a:noFill/>
          <a:ln>
            <a:noFill/>
          </a:ln>
        </p:spPr>
      </p:pic>
      <p:pic>
        <p:nvPicPr>
          <p:cNvPr id="132" name="Google Shape;132;p7" descr="A képen fű, fa, kültéri látható&#10;&#10;Automatikusan generált leírá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47381" y="4393721"/>
            <a:ext cx="3217652" cy="2388079"/>
          </a:xfrm>
          <a:prstGeom prst="rect">
            <a:avLst/>
          </a:prstGeom>
          <a:noFill/>
          <a:ln>
            <a:noFill/>
          </a:ln>
        </p:spPr>
      </p:pic>
      <p:pic>
        <p:nvPicPr>
          <p:cNvPr id="133" name="Google Shape;133;p7" descr="A képen fű, kültéri, fa, park látható&#10;&#10;Automatikusan generált leírá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331016" y="1894043"/>
            <a:ext cx="4022784" cy="2677957"/>
          </a:xfrm>
          <a:prstGeom prst="rect">
            <a:avLst/>
          </a:prstGeom>
          <a:noFill/>
          <a:ln>
            <a:noFill/>
          </a:ln>
        </p:spPr>
      </p:pic>
      <p:sp>
        <p:nvSpPr>
          <p:cNvPr id="134" name="Google Shape;134;p7"/>
          <p:cNvSpPr txBox="1"/>
          <p:nvPr/>
        </p:nvSpPr>
        <p:spPr>
          <a:xfrm>
            <a:off x="425570" y="5975230"/>
            <a:ext cx="27432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50" b="0" i="0" u="none" strike="noStrike" cap="none">
                <a:solidFill>
                  <a:schemeClr val="dk1"/>
                </a:solidFill>
                <a:latin typeface="Calibri"/>
                <a:ea typeface="Calibri"/>
                <a:cs typeface="Calibri"/>
                <a:sym typeface="Calibri"/>
              </a:rPr>
              <a:t>Képek forrása: https://www.trashart.hu/</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838200" y="38525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Collecting water </a:t>
            </a:r>
            <a:endParaRPr dirty="0"/>
          </a:p>
          <a:p>
            <a:pPr marL="0" lvl="0" indent="0" algn="l" rtl="0">
              <a:lnSpc>
                <a:spcPct val="90000"/>
              </a:lnSpc>
              <a:spcBef>
                <a:spcPts val="0"/>
              </a:spcBef>
              <a:spcAft>
                <a:spcPts val="0"/>
              </a:spcAft>
              <a:buClr>
                <a:schemeClr val="dk1"/>
              </a:buClr>
              <a:buSzPts val="4400"/>
              <a:buFont typeface="Calibri"/>
              <a:buNone/>
            </a:pPr>
            <a:endParaRPr b="1" dirty="0">
              <a:solidFill>
                <a:srgbClr val="003399"/>
              </a:solidFill>
              <a:latin typeface="Calibri"/>
              <a:ea typeface="Calibri"/>
              <a:cs typeface="Calibri"/>
              <a:sym typeface="Calibri"/>
            </a:endParaRPr>
          </a:p>
        </p:txBody>
      </p:sp>
      <p:pic>
        <p:nvPicPr>
          <p:cNvPr id="141" name="Google Shape;141;p8" descr="A képen fű, kültéri, talaj, személy látható&#10;&#10;Automatikusan generált leírá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310551" y="1752600"/>
            <a:ext cx="2971112" cy="2971112"/>
          </a:xfrm>
          <a:prstGeom prst="rect">
            <a:avLst/>
          </a:prstGeom>
          <a:noFill/>
          <a:ln>
            <a:noFill/>
          </a:ln>
        </p:spPr>
      </p:pic>
      <p:pic>
        <p:nvPicPr>
          <p:cNvPr id="142" name="Google Shape;142;p8" descr="A képen fű, fa, kültéri, mező látható&#10;&#10;Automatikusan generált leírá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598324" y="4427683"/>
            <a:ext cx="1506748" cy="2269362"/>
          </a:xfrm>
          <a:prstGeom prst="rect">
            <a:avLst/>
          </a:prstGeom>
          <a:noFill/>
          <a:ln>
            <a:noFill/>
          </a:ln>
        </p:spPr>
      </p:pic>
      <p:pic>
        <p:nvPicPr>
          <p:cNvPr id="143" name="Google Shape;143;p8" descr="A képen fű, sárga, kültéri, tartozék látható&#10;&#10;Automatikusan generált leírá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551" y="4757254"/>
            <a:ext cx="2743200" cy="1857983"/>
          </a:xfrm>
          <a:prstGeom prst="rect">
            <a:avLst/>
          </a:prstGeom>
          <a:noFill/>
          <a:ln>
            <a:noFill/>
          </a:ln>
        </p:spPr>
      </p:pic>
      <p:pic>
        <p:nvPicPr>
          <p:cNvPr id="144" name="Google Shape;144;p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05909" y="1741098"/>
            <a:ext cx="2398144" cy="3211902"/>
          </a:xfrm>
          <a:prstGeom prst="rect">
            <a:avLst/>
          </a:prstGeom>
          <a:noFill/>
          <a:ln>
            <a:noFill/>
          </a:ln>
        </p:spPr>
      </p:pic>
      <p:pic>
        <p:nvPicPr>
          <p:cNvPr id="145" name="Google Shape;145;p8" descr="A képen fa, kültéri, növény látható&#10;&#10;Automatikusan generált leírá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980098" y="1795099"/>
            <a:ext cx="2743200" cy="2548301"/>
          </a:xfrm>
          <a:prstGeom prst="rect">
            <a:avLst/>
          </a:prstGeom>
          <a:noFill/>
          <a:ln>
            <a:noFill/>
          </a:ln>
        </p:spPr>
      </p:pic>
      <p:pic>
        <p:nvPicPr>
          <p:cNvPr id="146" name="Google Shape;146;p8" descr="A képen fa, kültéri, terület, bútor látható&#10;&#10;Automatikusan generált leírás"/>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372928" y="1752600"/>
            <a:ext cx="2743200" cy="3657600"/>
          </a:xfrm>
          <a:prstGeom prst="rect">
            <a:avLst/>
          </a:prstGeom>
          <a:noFill/>
          <a:ln>
            <a:noFill/>
          </a:ln>
        </p:spPr>
      </p:pic>
      <p:sp>
        <p:nvSpPr>
          <p:cNvPr id="147" name="Google Shape;147;p8"/>
          <p:cNvSpPr txBox="1"/>
          <p:nvPr/>
        </p:nvSpPr>
        <p:spPr>
          <a:xfrm>
            <a:off x="3272287" y="5328249"/>
            <a:ext cx="2743200"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600">
                <a:solidFill>
                  <a:schemeClr val="dk1"/>
                </a:solidFill>
                <a:latin typeface="Calibri"/>
                <a:ea typeface="Calibri"/>
                <a:cs typeface="Calibri"/>
                <a:sym typeface="Calibri"/>
              </a:rPr>
              <a:t>Képek forrása: pinterest.com</a:t>
            </a:r>
            <a:endParaRPr sz="6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838200" y="38525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rPr>
              <a:t>C</a:t>
            </a:r>
            <a:r>
              <a:rPr lang="hu-HU" b="1" dirty="0">
                <a:solidFill>
                  <a:srgbClr val="003399"/>
                </a:solidFill>
                <a:latin typeface="Calibri"/>
                <a:ea typeface="Calibri"/>
                <a:cs typeface="Calibri"/>
                <a:sym typeface="Calibri"/>
              </a:rPr>
              <a:t>omposting</a:t>
            </a:r>
            <a:endParaRPr dirty="0"/>
          </a:p>
          <a:p>
            <a:pPr marL="0" lvl="0" indent="0" algn="l" rtl="0">
              <a:lnSpc>
                <a:spcPct val="90000"/>
              </a:lnSpc>
              <a:spcBef>
                <a:spcPts val="0"/>
              </a:spcBef>
              <a:spcAft>
                <a:spcPts val="0"/>
              </a:spcAft>
              <a:buClr>
                <a:schemeClr val="dk1"/>
              </a:buClr>
              <a:buSzPts val="4400"/>
              <a:buFont typeface="Calibri"/>
              <a:buNone/>
            </a:pPr>
            <a:endParaRPr b="1" dirty="0">
              <a:solidFill>
                <a:srgbClr val="003399"/>
              </a:solidFill>
              <a:latin typeface="Calibri"/>
              <a:ea typeface="Calibri"/>
              <a:cs typeface="Calibri"/>
              <a:sym typeface="Calibri"/>
            </a:endParaRPr>
          </a:p>
        </p:txBody>
      </p:sp>
      <p:pic>
        <p:nvPicPr>
          <p:cNvPr id="154" name="Google Shape;154;p9" descr="A képen fű, kültéri, fából készült, régi látható&#10;&#10;Automatikusan generált leírá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389856" y="1820862"/>
            <a:ext cx="2900892" cy="4351338"/>
          </a:xfrm>
          <a:prstGeom prst="rect">
            <a:avLst/>
          </a:prstGeom>
          <a:noFill/>
          <a:ln>
            <a:noFill/>
          </a:ln>
        </p:spPr>
      </p:pic>
      <p:pic>
        <p:nvPicPr>
          <p:cNvPr id="155" name="Google Shape;155;p9" descr="A képen szöveg, növény, négyzet, zöldség látható&#10;&#10;Automatikusan generált leírá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10000" y="1828800"/>
            <a:ext cx="2449902" cy="2385293"/>
          </a:xfrm>
          <a:prstGeom prst="rect">
            <a:avLst/>
          </a:prstGeom>
          <a:noFill/>
          <a:ln>
            <a:noFill/>
          </a:ln>
        </p:spPr>
      </p:pic>
      <p:pic>
        <p:nvPicPr>
          <p:cNvPr id="156" name="Google Shape;156;p9" descr="A képen szék, padló, fából készült, bútor látható&#10;&#10;Automatikusan generált leírá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62245" y="4279151"/>
            <a:ext cx="2009955" cy="2483509"/>
          </a:xfrm>
          <a:prstGeom prst="rect">
            <a:avLst/>
          </a:prstGeom>
          <a:noFill/>
          <a:ln>
            <a:noFill/>
          </a:ln>
        </p:spPr>
      </p:pic>
      <p:pic>
        <p:nvPicPr>
          <p:cNvPr id="157" name="Google Shape;157;p9" descr="A képen beltéri, fal, padló, növény látható&#10;&#10;Automatikusan generált leírá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952891" y="1925344"/>
            <a:ext cx="4629509" cy="2743200"/>
          </a:xfrm>
          <a:prstGeom prst="rect">
            <a:avLst/>
          </a:prstGeom>
          <a:noFill/>
          <a:ln>
            <a:noFill/>
          </a:ln>
        </p:spPr>
      </p:pic>
      <p:sp>
        <p:nvSpPr>
          <p:cNvPr id="158" name="Google Shape;158;p9"/>
          <p:cNvSpPr txBox="1"/>
          <p:nvPr/>
        </p:nvSpPr>
        <p:spPr>
          <a:xfrm>
            <a:off x="6866627" y="3833004"/>
            <a:ext cx="2743200"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600">
                <a:solidFill>
                  <a:schemeClr val="dk1"/>
                </a:solidFill>
                <a:latin typeface="Calibri"/>
                <a:ea typeface="Calibri"/>
                <a:cs typeface="Calibri"/>
                <a:sym typeface="Calibri"/>
              </a:rPr>
              <a:t>Kép forrása:https://schrotundkorn.de/</a:t>
            </a:r>
            <a:endParaRPr/>
          </a:p>
        </p:txBody>
      </p:sp>
      <p:sp>
        <p:nvSpPr>
          <p:cNvPr id="159" name="Google Shape;159;p9"/>
          <p:cNvSpPr txBox="1"/>
          <p:nvPr/>
        </p:nvSpPr>
        <p:spPr>
          <a:xfrm>
            <a:off x="885645" y="6292334"/>
            <a:ext cx="2743200"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600">
                <a:solidFill>
                  <a:schemeClr val="dk1"/>
                </a:solidFill>
                <a:latin typeface="Calibri"/>
                <a:ea typeface="Calibri"/>
                <a:cs typeface="Calibri"/>
                <a:sym typeface="Calibri"/>
              </a:rPr>
              <a:t>További képek forrása: pinterest.com</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838200" y="38525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Do it yourself products</a:t>
            </a:r>
            <a:endParaRPr dirty="0"/>
          </a:p>
          <a:p>
            <a:pPr marL="0" lvl="0" indent="0" algn="l" rtl="0">
              <a:lnSpc>
                <a:spcPct val="90000"/>
              </a:lnSpc>
              <a:spcBef>
                <a:spcPts val="0"/>
              </a:spcBef>
              <a:spcAft>
                <a:spcPts val="0"/>
              </a:spcAft>
              <a:buClr>
                <a:schemeClr val="dk1"/>
              </a:buClr>
              <a:buSzPts val="4400"/>
              <a:buFont typeface="Calibri"/>
              <a:buNone/>
            </a:pPr>
            <a:endParaRPr b="1" dirty="0">
              <a:solidFill>
                <a:srgbClr val="003399"/>
              </a:solidFill>
              <a:latin typeface="Calibri"/>
              <a:ea typeface="Calibri"/>
              <a:cs typeface="Calibri"/>
              <a:sym typeface="Calibri"/>
            </a:endParaRPr>
          </a:p>
        </p:txBody>
      </p:sp>
      <p:pic>
        <p:nvPicPr>
          <p:cNvPr id="166" name="Google Shape;166;p10" descr="A képen sötét látható&#10;&#10;Automatikusan generált leírá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365366" y="1447800"/>
            <a:ext cx="5897230" cy="3330546"/>
          </a:xfrm>
          <a:prstGeom prst="rect">
            <a:avLst/>
          </a:prstGeom>
          <a:noFill/>
          <a:ln>
            <a:noFill/>
          </a:ln>
        </p:spPr>
      </p:pic>
      <p:pic>
        <p:nvPicPr>
          <p:cNvPr id="167" name="Google Shape;167;p10" descr="A képen színes látható&#10;&#10;Automatikusan generált leírá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8702" y="4175512"/>
            <a:ext cx="2009955" cy="2676409"/>
          </a:xfrm>
          <a:prstGeom prst="rect">
            <a:avLst/>
          </a:prstGeom>
          <a:noFill/>
          <a:ln>
            <a:noFill/>
          </a:ln>
        </p:spPr>
      </p:pic>
      <p:pic>
        <p:nvPicPr>
          <p:cNvPr id="168" name="Google Shape;168;p10" descr="A képen több látható&#10;&#10;Automatikusan generált leírá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783457" y="4460147"/>
            <a:ext cx="1823050" cy="2294046"/>
          </a:xfrm>
          <a:prstGeom prst="rect">
            <a:avLst/>
          </a:prstGeom>
          <a:noFill/>
          <a:ln>
            <a:noFill/>
          </a:ln>
        </p:spPr>
      </p:pic>
      <p:pic>
        <p:nvPicPr>
          <p:cNvPr id="169" name="Google Shape;169;p10" descr="A képen beltéri, több látható&#10;&#10;Automatikusan generált leírá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911306" y="4422720"/>
            <a:ext cx="2743200" cy="2383277"/>
          </a:xfrm>
          <a:prstGeom prst="rect">
            <a:avLst/>
          </a:prstGeom>
          <a:noFill/>
          <a:ln>
            <a:noFill/>
          </a:ln>
        </p:spPr>
      </p:pic>
      <p:pic>
        <p:nvPicPr>
          <p:cNvPr id="170" name="Google Shape;170;p10" descr="A képen szöveg, fű, kültéri látható&#10;&#10;Automatikusan generált leírá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127340" y="1828800"/>
            <a:ext cx="2136968" cy="4114800"/>
          </a:xfrm>
          <a:prstGeom prst="rect">
            <a:avLst/>
          </a:prstGeom>
          <a:noFill/>
          <a:ln>
            <a:noFill/>
          </a:ln>
        </p:spPr>
      </p:pic>
      <p:pic>
        <p:nvPicPr>
          <p:cNvPr id="171" name="Google Shape;171;p10" descr="A képen padló, színes, vonalas látható&#10;&#10;Automatikusan generált leírás"/>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911306" y="1789889"/>
            <a:ext cx="2743200" cy="2324911"/>
          </a:xfrm>
          <a:prstGeom prst="rect">
            <a:avLst/>
          </a:prstGeom>
          <a:noFill/>
          <a:ln>
            <a:noFill/>
          </a:ln>
        </p:spPr>
      </p:pic>
      <p:sp>
        <p:nvSpPr>
          <p:cNvPr id="172" name="Google Shape;172;p10"/>
          <p:cNvSpPr txBox="1"/>
          <p:nvPr/>
        </p:nvSpPr>
        <p:spPr>
          <a:xfrm>
            <a:off x="8289985" y="5615796"/>
            <a:ext cx="2743200"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600">
                <a:solidFill>
                  <a:schemeClr val="dk1"/>
                </a:solidFill>
                <a:latin typeface="Calibri"/>
                <a:ea typeface="Calibri"/>
                <a:cs typeface="Calibri"/>
                <a:sym typeface="Calibri"/>
              </a:rPr>
              <a:t>Képek forrása: pinterest.com</a:t>
            </a:r>
            <a:endParaRPr sz="6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384965" y="228600"/>
            <a:ext cx="10515600" cy="1325563"/>
          </a:xfrm>
          <a:prstGeom prst="rect">
            <a:avLst/>
          </a:prstGeom>
          <a:noFill/>
          <a:ln>
            <a:noFill/>
          </a:ln>
        </p:spPr>
        <p:txBody>
          <a:bodyPr spcFirstLastPara="1" wrap="square" lIns="91425" tIns="45700" rIns="91425" bIns="45700" anchor="ctr" anchorCtr="0">
            <a:normAutofit/>
          </a:bodyPr>
          <a:lstStyle/>
          <a:p>
            <a:pPr>
              <a:buClr>
                <a:srgbClr val="003399"/>
              </a:buClr>
              <a:buSzPts val="4400"/>
            </a:pPr>
            <a:r>
              <a:rPr lang="hu-HU" b="1" dirty="0">
                <a:solidFill>
                  <a:srgbClr val="003399"/>
                </a:solidFill>
              </a:rPr>
              <a:t>Environmental protection - famous days</a:t>
            </a:r>
            <a:endParaRPr b="1" dirty="0">
              <a:solidFill>
                <a:srgbClr val="003399"/>
              </a:solidFill>
              <a:latin typeface="Calibri"/>
              <a:ea typeface="Calibri"/>
              <a:cs typeface="Calibri"/>
              <a:sym typeface="Calibri"/>
            </a:endParaRPr>
          </a:p>
        </p:txBody>
      </p:sp>
      <p:pic>
        <p:nvPicPr>
          <p:cNvPr id="3" name="Kép 3" descr="A képen szöveg, fű, kültéri, zöld látható&#10;&#10;Automatikusan generált leírás">
            <a:extLst>
              <a:ext uri="{FF2B5EF4-FFF2-40B4-BE49-F238E27FC236}">
                <a16:creationId xmlns:a16="http://schemas.microsoft.com/office/drawing/2014/main" id="{C26E4ECE-ABD5-4B91-B654-3874EF51A96A}"/>
              </a:ext>
            </a:extLst>
          </p:cNvPr>
          <p:cNvPicPr>
            <a:picLocks noChangeAspect="1"/>
          </p:cNvPicPr>
          <p:nvPr/>
        </p:nvPicPr>
        <p:blipFill>
          <a:blip r:embed="rId3"/>
          <a:stretch>
            <a:fillRect/>
          </a:stretch>
        </p:blipFill>
        <p:spPr>
          <a:xfrm>
            <a:off x="1066800" y="1756729"/>
            <a:ext cx="9601200" cy="4887185"/>
          </a:xfrm>
          <a:prstGeom prst="rect">
            <a:avLst/>
          </a:prstGeom>
        </p:spPr>
      </p:pic>
    </p:spTree>
    <p:extLst>
      <p:ext uri="{BB962C8B-B14F-4D97-AF65-F5344CB8AC3E}">
        <p14:creationId xmlns:p14="http://schemas.microsoft.com/office/powerpoint/2010/main" val="4007596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384965" y="228600"/>
            <a:ext cx="10515600" cy="1325563"/>
          </a:xfrm>
          <a:prstGeom prst="rect">
            <a:avLst/>
          </a:prstGeom>
          <a:noFill/>
          <a:ln>
            <a:noFill/>
          </a:ln>
        </p:spPr>
        <p:txBody>
          <a:bodyPr spcFirstLastPara="1" wrap="square" lIns="91425" tIns="45700" rIns="91425" bIns="45700" anchor="ctr" anchorCtr="0">
            <a:normAutofit/>
          </a:bodyPr>
          <a:lstStyle/>
          <a:p>
            <a:pPr>
              <a:buClr>
                <a:srgbClr val="003399"/>
              </a:buClr>
              <a:buSzPts val="4400"/>
            </a:pPr>
            <a:r>
              <a:rPr lang="hu-HU" b="1" dirty="0">
                <a:solidFill>
                  <a:srgbClr val="003399"/>
                </a:solidFill>
              </a:rPr>
              <a:t>Environmental protection - famous days</a:t>
            </a:r>
            <a:endParaRPr b="1" dirty="0">
              <a:solidFill>
                <a:srgbClr val="003399"/>
              </a:solidFill>
              <a:latin typeface="Calibri"/>
              <a:ea typeface="Calibri"/>
              <a:cs typeface="Calibri"/>
              <a:sym typeface="Calibri"/>
            </a:endParaRPr>
          </a:p>
        </p:txBody>
      </p:sp>
      <p:pic>
        <p:nvPicPr>
          <p:cNvPr id="2" name="Kép 3">
            <a:extLst>
              <a:ext uri="{FF2B5EF4-FFF2-40B4-BE49-F238E27FC236}">
                <a16:creationId xmlns:a16="http://schemas.microsoft.com/office/drawing/2014/main" id="{F44C7DEF-4CFC-42E5-A0A4-4E9D100B9C45}"/>
              </a:ext>
            </a:extLst>
          </p:cNvPr>
          <p:cNvPicPr>
            <a:picLocks noChangeAspect="1"/>
          </p:cNvPicPr>
          <p:nvPr/>
        </p:nvPicPr>
        <p:blipFill>
          <a:blip r:embed="rId3"/>
          <a:stretch>
            <a:fillRect/>
          </a:stretch>
        </p:blipFill>
        <p:spPr>
          <a:xfrm>
            <a:off x="1905000" y="1739401"/>
            <a:ext cx="7315200" cy="4893628"/>
          </a:xfrm>
          <a:prstGeom prst="rect">
            <a:avLst/>
          </a:prstGeom>
        </p:spPr>
      </p:pic>
    </p:spTree>
    <p:extLst>
      <p:ext uri="{BB962C8B-B14F-4D97-AF65-F5344CB8AC3E}">
        <p14:creationId xmlns:p14="http://schemas.microsoft.com/office/powerpoint/2010/main" val="423292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7" name="Google Shape;137;p7" descr="A képen kültéri, fű, madár látható&#10;&#10;Automatikusan generált leírá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7283610" y="1782493"/>
            <a:ext cx="4410893" cy="3100508"/>
          </a:xfrm>
          <a:prstGeom prst="rect">
            <a:avLst/>
          </a:prstGeom>
          <a:noFill/>
          <a:ln>
            <a:noFill/>
          </a:ln>
        </p:spPr>
      </p:pic>
      <p:sp>
        <p:nvSpPr>
          <p:cNvPr id="138" name="Google Shape;138;p7"/>
          <p:cNvSpPr txBox="1"/>
          <p:nvPr/>
        </p:nvSpPr>
        <p:spPr>
          <a:xfrm>
            <a:off x="7283570" y="4595004"/>
            <a:ext cx="356270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900">
                <a:solidFill>
                  <a:schemeClr val="dk1"/>
                </a:solidFill>
                <a:latin typeface="Calibri"/>
                <a:ea typeface="Calibri"/>
                <a:cs typeface="Calibri"/>
                <a:sym typeface="Calibri"/>
              </a:rPr>
              <a:t>Kép forrása: https://greenfo.hu/</a:t>
            </a:r>
            <a:endParaRPr/>
          </a:p>
        </p:txBody>
      </p:sp>
      <p:pic>
        <p:nvPicPr>
          <p:cNvPr id="139" name="Google Shape;139;p7" descr="A képen személy, kültéri látható&#10;&#10;Automatikusan generált leírás"/>
          <p:cNvPicPr preferRelativeResize="0"/>
          <p:nvPr/>
        </p:nvPicPr>
        <p:blipFill rotWithShape="1">
          <a:blip r:embed="rId4">
            <a:alphaModFix/>
          </a:blip>
          <a:srcRect/>
          <a:stretch/>
        </p:blipFill>
        <p:spPr>
          <a:xfrm>
            <a:off x="339306" y="1782171"/>
            <a:ext cx="6955766" cy="4645129"/>
          </a:xfrm>
          <a:prstGeom prst="rect">
            <a:avLst/>
          </a:prstGeom>
          <a:noFill/>
          <a:ln>
            <a:noFill/>
          </a:ln>
        </p:spPr>
      </p:pic>
      <p:sp>
        <p:nvSpPr>
          <p:cNvPr id="140" name="Google Shape;140;p7"/>
          <p:cNvSpPr txBox="1"/>
          <p:nvPr/>
        </p:nvSpPr>
        <p:spPr>
          <a:xfrm>
            <a:off x="339305" y="6219645"/>
            <a:ext cx="3677728"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700">
                <a:solidFill>
                  <a:schemeClr val="dk1"/>
                </a:solidFill>
                <a:latin typeface="Calibri"/>
                <a:ea typeface="Calibri"/>
                <a:cs typeface="Calibri"/>
                <a:sym typeface="Calibri"/>
              </a:rPr>
              <a:t>Kép forrása: https://hvg.hu/</a:t>
            </a:r>
            <a:endParaRPr/>
          </a:p>
        </p:txBody>
      </p:sp>
      <p:sp>
        <p:nvSpPr>
          <p:cNvPr id="3" name="Cím 2">
            <a:extLst>
              <a:ext uri="{FF2B5EF4-FFF2-40B4-BE49-F238E27FC236}">
                <a16:creationId xmlns:a16="http://schemas.microsoft.com/office/drawing/2014/main" id="{583C1388-560A-4D85-ACF2-D2EDCA95EF1E}"/>
              </a:ext>
            </a:extLst>
          </p:cNvPr>
          <p:cNvSpPr>
            <a:spLocks noGrp="1"/>
          </p:cNvSpPr>
          <p:nvPr>
            <p:ph type="title"/>
          </p:nvPr>
        </p:nvSpPr>
        <p:spPr/>
        <p:txBody>
          <a:bodyPr/>
          <a:lstStyle/>
          <a:p>
            <a:endParaRPr lang="hu-HU"/>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838200" y="365126"/>
            <a:ext cx="10515600" cy="7628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rPr>
              <a:t>Together is easier</a:t>
            </a:r>
            <a:r>
              <a:rPr lang="hu-HU" b="1" dirty="0">
                <a:solidFill>
                  <a:srgbClr val="003399"/>
                </a:solidFill>
                <a:latin typeface="Calibri"/>
                <a:ea typeface="Calibri"/>
                <a:cs typeface="Calibri"/>
                <a:sym typeface="Calibri"/>
              </a:rPr>
              <a:t>! </a:t>
            </a:r>
            <a:endParaRPr b="1" dirty="0">
              <a:solidFill>
                <a:srgbClr val="003399"/>
              </a:solidFill>
              <a:latin typeface="Calibri"/>
              <a:ea typeface="Calibri"/>
              <a:cs typeface="Calibri"/>
              <a:sym typeface="Calibri"/>
            </a:endParaRPr>
          </a:p>
        </p:txBody>
      </p:sp>
      <p:pic>
        <p:nvPicPr>
          <p:cNvPr id="179" name="Google Shape;179;p11"/>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80973" y="977361"/>
            <a:ext cx="11533154" cy="649356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5D1450-B838-4F72-AE1B-97F6F871834E}"/>
              </a:ext>
            </a:extLst>
          </p:cNvPr>
          <p:cNvSpPr>
            <a:spLocks noGrp="1"/>
          </p:cNvSpPr>
          <p:nvPr>
            <p:ph type="title"/>
          </p:nvPr>
        </p:nvSpPr>
        <p:spPr>
          <a:xfrm>
            <a:off x="846227" y="1623474"/>
            <a:ext cx="10515600" cy="4232963"/>
          </a:xfrm>
        </p:spPr>
        <p:txBody>
          <a:bodyPr>
            <a:normAutofit fontScale="90000"/>
          </a:bodyPr>
          <a:lstStyle/>
          <a:p>
            <a:pPr algn="ctr"/>
            <a:r>
              <a:rPr lang="hu-HU" sz="4400" b="1" dirty="0" err="1">
                <a:solidFill>
                  <a:srgbClr val="003399"/>
                </a:solidFill>
                <a:latin typeface="Calibri"/>
                <a:cs typeface="Calibri"/>
              </a:rPr>
              <a:t>Thank</a:t>
            </a:r>
            <a:r>
              <a:rPr lang="hu-HU" sz="4400" b="1" dirty="0">
                <a:solidFill>
                  <a:srgbClr val="003399"/>
                </a:solidFill>
                <a:latin typeface="Calibri"/>
                <a:cs typeface="Calibri"/>
              </a:rPr>
              <a:t> </a:t>
            </a:r>
            <a:r>
              <a:rPr lang="hu-HU" sz="4400" b="1" dirty="0" err="1">
                <a:solidFill>
                  <a:srgbClr val="003399"/>
                </a:solidFill>
                <a:latin typeface="Calibri"/>
                <a:cs typeface="Calibri"/>
              </a:rPr>
              <a:t>you</a:t>
            </a:r>
            <a:r>
              <a:rPr lang="hu-HU" sz="4400" b="1" dirty="0">
                <a:solidFill>
                  <a:srgbClr val="003399"/>
                </a:solidFill>
                <a:latin typeface="Calibri"/>
                <a:cs typeface="Calibri"/>
              </a:rPr>
              <a:t> </a:t>
            </a:r>
            <a:r>
              <a:rPr lang="hu-HU" sz="4400" b="1" dirty="0" err="1">
                <a:solidFill>
                  <a:srgbClr val="003399"/>
                </a:solidFill>
                <a:latin typeface="Calibri"/>
                <a:cs typeface="Calibri"/>
              </a:rPr>
              <a:t>for</a:t>
            </a:r>
            <a:r>
              <a:rPr lang="hu-HU" sz="4400" b="1" dirty="0">
                <a:solidFill>
                  <a:srgbClr val="003399"/>
                </a:solidFill>
                <a:latin typeface="Calibri"/>
                <a:cs typeface="Calibri"/>
              </a:rPr>
              <a:t> </a:t>
            </a:r>
            <a:r>
              <a:rPr lang="hu-HU" sz="4400" b="1" dirty="0" err="1">
                <a:solidFill>
                  <a:srgbClr val="003399"/>
                </a:solidFill>
                <a:latin typeface="Calibri"/>
                <a:cs typeface="Calibri"/>
              </a:rPr>
              <a:t>your</a:t>
            </a:r>
            <a:r>
              <a:rPr lang="hu-HU" sz="4400" b="1" dirty="0">
                <a:solidFill>
                  <a:srgbClr val="003399"/>
                </a:solidFill>
                <a:latin typeface="Calibri"/>
                <a:cs typeface="Calibri"/>
              </a:rPr>
              <a:t> </a:t>
            </a:r>
            <a:r>
              <a:rPr lang="hu-HU" sz="4400" b="1" dirty="0" err="1">
                <a:solidFill>
                  <a:srgbClr val="003399"/>
                </a:solidFill>
                <a:latin typeface="Calibri"/>
                <a:cs typeface="Calibri"/>
              </a:rPr>
              <a:t>attention</a:t>
            </a:r>
            <a:r>
              <a:rPr lang="hu-HU" sz="4400" b="1" dirty="0">
                <a:solidFill>
                  <a:srgbClr val="003399"/>
                </a:solidFill>
                <a:latin typeface="Calibri"/>
                <a:cs typeface="Calibri"/>
              </a:rPr>
              <a:t>!</a:t>
            </a:r>
            <a:br>
              <a:rPr lang="hu-HU" sz="4400" b="1" dirty="0">
                <a:solidFill>
                  <a:srgbClr val="003399"/>
                </a:solidFill>
                <a:latin typeface="Calibri"/>
                <a:cs typeface="Calibri"/>
              </a:rPr>
            </a:br>
            <a:br>
              <a:rPr lang="hu-HU" sz="4400" b="1" dirty="0">
                <a:solidFill>
                  <a:srgbClr val="003399"/>
                </a:solidFill>
                <a:latin typeface="Calibri"/>
                <a:cs typeface="Calibri"/>
              </a:rPr>
            </a:br>
            <a:r>
              <a:rPr lang="hu-HU" sz="4400" b="1" dirty="0">
                <a:solidFill>
                  <a:srgbClr val="003399"/>
                </a:solidFill>
                <a:latin typeface="Calibri"/>
                <a:cs typeface="Calibri"/>
              </a:rPr>
              <a:t>#interregdtp #interregtidyup </a:t>
            </a:r>
          </a:p>
          <a:p>
            <a:pPr algn="ctr"/>
            <a:r>
              <a:rPr lang="hu-HU" sz="4400" b="1" dirty="0">
                <a:solidFill>
                  <a:srgbClr val="003399"/>
                </a:solidFill>
                <a:latin typeface="Calibri"/>
                <a:cs typeface="Calibri"/>
              </a:rPr>
              <a:t>  </a:t>
            </a:r>
          </a:p>
          <a:p>
            <a:pPr algn="ctr"/>
            <a:r>
              <a:rPr lang="hu-HU" sz="2700" b="1" dirty="0">
                <a:solidFill>
                  <a:srgbClr val="003399"/>
                </a:solidFill>
                <a:latin typeface="Calibri"/>
                <a:cs typeface="Calibri"/>
              </a:rPr>
              <a:t>A </a:t>
            </a:r>
            <a:r>
              <a:rPr lang="en-US" sz="2700" b="1" dirty="0">
                <a:solidFill>
                  <a:srgbClr val="003399"/>
                </a:solidFill>
                <a:latin typeface="Calibri"/>
                <a:cs typeface="Calibri"/>
              </a:rPr>
              <a:t>The elements of the waste reduction toolbox can be downloaded from the Knowledge Base</a:t>
            </a:r>
            <a:r>
              <a:rPr lang="hu-HU" sz="2700" b="1" dirty="0">
                <a:solidFill>
                  <a:srgbClr val="003399"/>
                </a:solidFill>
                <a:latin typeface="Calibri"/>
                <a:cs typeface="Calibri"/>
              </a:rPr>
              <a:t>: </a:t>
            </a:r>
            <a:r>
              <a:rPr lang="hu-HU" sz="2700" b="1" dirty="0">
                <a:solidFill>
                  <a:srgbClr val="003399"/>
                </a:solidFill>
                <a:latin typeface="Calibri"/>
                <a:cs typeface="Calibri"/>
                <a:hlinkClick r:id="rId4"/>
              </a:rPr>
              <a:t>https://kszgysz.hu/tudas</a:t>
            </a:r>
            <a:r>
              <a:rPr lang="hu-HU" sz="1200" dirty="0">
                <a:ea typeface="+mj-lt"/>
                <a:cs typeface="+mj-lt"/>
              </a:rPr>
              <a:t> </a:t>
            </a:r>
            <a:endParaRPr lang="hu-HU" sz="1200" dirty="0">
              <a:cs typeface="Calibri Light"/>
            </a:endParaRPr>
          </a:p>
          <a:p>
            <a:pPr algn="ctr"/>
            <a:r>
              <a:rPr lang="hu-HU" sz="1600" dirty="0"/>
              <a:t>  </a:t>
            </a:r>
          </a:p>
          <a:p>
            <a:pPr algn="ctr"/>
            <a:r>
              <a:rPr lang="hu-HU" sz="1600" dirty="0"/>
              <a:t>  </a:t>
            </a:r>
            <a:br>
              <a:rPr lang="hu-HU" sz="1600" dirty="0"/>
            </a:br>
            <a:r>
              <a:rPr lang="en-US" sz="1600" dirty="0"/>
              <a:t>The project is implemented from the INTERREG Danube Transnational Program, with the support of the European Regional Development Fund, co-financed by the European Union and the Hungarian State.</a:t>
            </a:r>
            <a:br>
              <a:rPr lang="hu-HU" sz="1600" dirty="0"/>
            </a:br>
            <a:r>
              <a:rPr lang="hu-HU" dirty="0">
                <a:ea typeface="+mj-lt"/>
                <a:cs typeface="+mj-lt"/>
              </a:rPr>
              <a:t>  </a:t>
            </a:r>
            <a:endParaRPr lang="hu-HU" dirty="0">
              <a:cs typeface="Calibri Light"/>
            </a:endParaRPr>
          </a:p>
        </p:txBody>
      </p:sp>
    </p:spTree>
    <p:extLst>
      <p:ext uri="{BB962C8B-B14F-4D97-AF65-F5344CB8AC3E}">
        <p14:creationId xmlns:p14="http://schemas.microsoft.com/office/powerpoint/2010/main" val="4161024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7" name="Google Shape;147;p8"/>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b="-39"/>
          <a:stretch/>
        </p:blipFill>
        <p:spPr>
          <a:xfrm>
            <a:off x="11575" y="1917281"/>
            <a:ext cx="12199264" cy="4946447"/>
          </a:xfrm>
          <a:prstGeom prst="rect">
            <a:avLst/>
          </a:prstGeom>
          <a:noFill/>
          <a:ln>
            <a:noFill/>
          </a:ln>
        </p:spPr>
      </p:pic>
      <p:sp>
        <p:nvSpPr>
          <p:cNvPr id="3" name="Cím 2">
            <a:extLst>
              <a:ext uri="{FF2B5EF4-FFF2-40B4-BE49-F238E27FC236}">
                <a16:creationId xmlns:a16="http://schemas.microsoft.com/office/drawing/2014/main" id="{F0810F05-82F5-4921-89EB-FE5D58DEA124}"/>
              </a:ext>
            </a:extLst>
          </p:cNvPr>
          <p:cNvSpPr>
            <a:spLocks noGrp="1"/>
          </p:cNvSpPr>
          <p:nvPr>
            <p:ph type="title"/>
          </p:nvPr>
        </p:nvSpPr>
        <p:spPr/>
        <p:txBody>
          <a:bodyPr/>
          <a:lstStyle/>
          <a:p>
            <a:r>
              <a:rPr lang="hu-HU" dirty="0"/>
              <a:t>Changing consumption habits</a:t>
            </a:r>
          </a:p>
        </p:txBody>
      </p:sp>
      <p:pic>
        <p:nvPicPr>
          <p:cNvPr id="2" name="Kép 3">
            <a:extLst>
              <a:ext uri="{FF2B5EF4-FFF2-40B4-BE49-F238E27FC236}">
                <a16:creationId xmlns:a16="http://schemas.microsoft.com/office/drawing/2014/main" id="{070830A6-D7F2-4520-93E9-CBDF64BD1A77}"/>
              </a:ext>
            </a:extLst>
          </p:cNvPr>
          <p:cNvPicPr>
            <a:picLocks noChangeAspect="1"/>
          </p:cNvPicPr>
          <p:nvPr/>
        </p:nvPicPr>
        <p:blipFill>
          <a:blip r:embed="rId4"/>
          <a:stretch>
            <a:fillRect/>
          </a:stretch>
        </p:blipFill>
        <p:spPr>
          <a:xfrm>
            <a:off x="4142509" y="1842979"/>
            <a:ext cx="6248399" cy="414988"/>
          </a:xfrm>
          <a:prstGeom prst="rect">
            <a:avLst/>
          </a:prstGeom>
        </p:spPr>
      </p:pic>
      <p:pic>
        <p:nvPicPr>
          <p:cNvPr id="4" name="Kép 4">
            <a:extLst>
              <a:ext uri="{FF2B5EF4-FFF2-40B4-BE49-F238E27FC236}">
                <a16:creationId xmlns:a16="http://schemas.microsoft.com/office/drawing/2014/main" id="{8C4A3AE5-0B4B-4114-B89A-E4E19439D03A}"/>
              </a:ext>
            </a:extLst>
          </p:cNvPr>
          <p:cNvPicPr>
            <a:picLocks noChangeAspect="1"/>
          </p:cNvPicPr>
          <p:nvPr/>
        </p:nvPicPr>
        <p:blipFill>
          <a:blip r:embed="rId5"/>
          <a:stretch>
            <a:fillRect/>
          </a:stretch>
        </p:blipFill>
        <p:spPr>
          <a:xfrm>
            <a:off x="269731" y="2056101"/>
            <a:ext cx="1400175" cy="390525"/>
          </a:xfrm>
          <a:prstGeom prst="rect">
            <a:avLst/>
          </a:prstGeom>
        </p:spPr>
      </p:pic>
      <p:pic>
        <p:nvPicPr>
          <p:cNvPr id="5" name="Kép 5">
            <a:extLst>
              <a:ext uri="{FF2B5EF4-FFF2-40B4-BE49-F238E27FC236}">
                <a16:creationId xmlns:a16="http://schemas.microsoft.com/office/drawing/2014/main" id="{2AEB9174-0DAC-4787-9383-86465A5274E3}"/>
              </a:ext>
            </a:extLst>
          </p:cNvPr>
          <p:cNvPicPr>
            <a:picLocks noChangeAspect="1"/>
          </p:cNvPicPr>
          <p:nvPr/>
        </p:nvPicPr>
        <p:blipFill>
          <a:blip r:embed="rId6"/>
          <a:stretch>
            <a:fillRect/>
          </a:stretch>
        </p:blipFill>
        <p:spPr>
          <a:xfrm>
            <a:off x="535998" y="6338888"/>
            <a:ext cx="895350" cy="276225"/>
          </a:xfrm>
          <a:prstGeom prst="rect">
            <a:avLst/>
          </a:prstGeom>
        </p:spPr>
      </p:pic>
      <p:pic>
        <p:nvPicPr>
          <p:cNvPr id="6" name="Kép 6">
            <a:extLst>
              <a:ext uri="{FF2B5EF4-FFF2-40B4-BE49-F238E27FC236}">
                <a16:creationId xmlns:a16="http://schemas.microsoft.com/office/drawing/2014/main" id="{A02139A5-2FC0-49A4-9AD3-F09372268898}"/>
              </a:ext>
            </a:extLst>
          </p:cNvPr>
          <p:cNvPicPr>
            <a:picLocks noChangeAspect="1"/>
          </p:cNvPicPr>
          <p:nvPr/>
        </p:nvPicPr>
        <p:blipFill>
          <a:blip r:embed="rId6"/>
          <a:stretch>
            <a:fillRect/>
          </a:stretch>
        </p:blipFill>
        <p:spPr>
          <a:xfrm>
            <a:off x="3570143" y="6338888"/>
            <a:ext cx="895350" cy="276225"/>
          </a:xfrm>
          <a:prstGeom prst="rect">
            <a:avLst/>
          </a:prstGeom>
        </p:spPr>
      </p:pic>
      <p:pic>
        <p:nvPicPr>
          <p:cNvPr id="7" name="Kép 7">
            <a:extLst>
              <a:ext uri="{FF2B5EF4-FFF2-40B4-BE49-F238E27FC236}">
                <a16:creationId xmlns:a16="http://schemas.microsoft.com/office/drawing/2014/main" id="{4A4716F5-52F9-4DE6-A9B0-EBB7F309DDD3}"/>
              </a:ext>
            </a:extLst>
          </p:cNvPr>
          <p:cNvPicPr>
            <a:picLocks noChangeAspect="1"/>
          </p:cNvPicPr>
          <p:nvPr/>
        </p:nvPicPr>
        <p:blipFill>
          <a:blip r:embed="rId6"/>
          <a:stretch>
            <a:fillRect/>
          </a:stretch>
        </p:blipFill>
        <p:spPr>
          <a:xfrm>
            <a:off x="6576580" y="6338888"/>
            <a:ext cx="895350" cy="276225"/>
          </a:xfrm>
          <a:prstGeom prst="rect">
            <a:avLst/>
          </a:prstGeom>
        </p:spPr>
      </p:pic>
      <p:pic>
        <p:nvPicPr>
          <p:cNvPr id="8" name="Kép 8">
            <a:extLst>
              <a:ext uri="{FF2B5EF4-FFF2-40B4-BE49-F238E27FC236}">
                <a16:creationId xmlns:a16="http://schemas.microsoft.com/office/drawing/2014/main" id="{76EEE543-77A5-440B-8791-0274B6A8A34B}"/>
              </a:ext>
            </a:extLst>
          </p:cNvPr>
          <p:cNvPicPr>
            <a:picLocks noChangeAspect="1"/>
          </p:cNvPicPr>
          <p:nvPr/>
        </p:nvPicPr>
        <p:blipFill>
          <a:blip r:embed="rId6"/>
          <a:stretch>
            <a:fillRect/>
          </a:stretch>
        </p:blipFill>
        <p:spPr>
          <a:xfrm>
            <a:off x="9610725" y="6338888"/>
            <a:ext cx="895350" cy="276225"/>
          </a:xfrm>
          <a:prstGeom prst="rect">
            <a:avLst/>
          </a:prstGeom>
        </p:spPr>
      </p:pic>
      <p:pic>
        <p:nvPicPr>
          <p:cNvPr id="9" name="Kép 9">
            <a:extLst>
              <a:ext uri="{FF2B5EF4-FFF2-40B4-BE49-F238E27FC236}">
                <a16:creationId xmlns:a16="http://schemas.microsoft.com/office/drawing/2014/main" id="{E0863D83-5F75-44F1-A488-17A0C88A5406}"/>
              </a:ext>
            </a:extLst>
          </p:cNvPr>
          <p:cNvPicPr>
            <a:picLocks noChangeAspect="1"/>
          </p:cNvPicPr>
          <p:nvPr/>
        </p:nvPicPr>
        <p:blipFill>
          <a:blip r:embed="rId7"/>
          <a:stretch>
            <a:fillRect/>
          </a:stretch>
        </p:blipFill>
        <p:spPr>
          <a:xfrm>
            <a:off x="1353416" y="6338888"/>
            <a:ext cx="590550" cy="276225"/>
          </a:xfrm>
          <a:prstGeom prst="rect">
            <a:avLst/>
          </a:prstGeom>
        </p:spPr>
      </p:pic>
      <p:pic>
        <p:nvPicPr>
          <p:cNvPr id="10" name="Kép 10">
            <a:extLst>
              <a:ext uri="{FF2B5EF4-FFF2-40B4-BE49-F238E27FC236}">
                <a16:creationId xmlns:a16="http://schemas.microsoft.com/office/drawing/2014/main" id="{FA74E537-8A2D-41B7-9752-6E0E9D1F775E}"/>
              </a:ext>
            </a:extLst>
          </p:cNvPr>
          <p:cNvPicPr>
            <a:picLocks noChangeAspect="1"/>
          </p:cNvPicPr>
          <p:nvPr/>
        </p:nvPicPr>
        <p:blipFill>
          <a:blip r:embed="rId7"/>
          <a:stretch>
            <a:fillRect/>
          </a:stretch>
        </p:blipFill>
        <p:spPr>
          <a:xfrm>
            <a:off x="4345998" y="6338888"/>
            <a:ext cx="590550" cy="276225"/>
          </a:xfrm>
          <a:prstGeom prst="rect">
            <a:avLst/>
          </a:prstGeom>
        </p:spPr>
      </p:pic>
      <p:pic>
        <p:nvPicPr>
          <p:cNvPr id="11" name="Kép 11">
            <a:extLst>
              <a:ext uri="{FF2B5EF4-FFF2-40B4-BE49-F238E27FC236}">
                <a16:creationId xmlns:a16="http://schemas.microsoft.com/office/drawing/2014/main" id="{F7B3289A-6940-4F01-802A-D2360EB56816}"/>
              </a:ext>
            </a:extLst>
          </p:cNvPr>
          <p:cNvPicPr>
            <a:picLocks noChangeAspect="1"/>
          </p:cNvPicPr>
          <p:nvPr/>
        </p:nvPicPr>
        <p:blipFill>
          <a:blip r:embed="rId7"/>
          <a:stretch>
            <a:fillRect/>
          </a:stretch>
        </p:blipFill>
        <p:spPr>
          <a:xfrm>
            <a:off x="7421707" y="6338888"/>
            <a:ext cx="590550" cy="276225"/>
          </a:xfrm>
          <a:prstGeom prst="rect">
            <a:avLst/>
          </a:prstGeom>
        </p:spPr>
      </p:pic>
      <p:pic>
        <p:nvPicPr>
          <p:cNvPr id="12" name="Kép 12">
            <a:extLst>
              <a:ext uri="{FF2B5EF4-FFF2-40B4-BE49-F238E27FC236}">
                <a16:creationId xmlns:a16="http://schemas.microsoft.com/office/drawing/2014/main" id="{9D4B6537-E868-4964-A9F6-65D06CEC0422}"/>
              </a:ext>
            </a:extLst>
          </p:cNvPr>
          <p:cNvPicPr>
            <a:picLocks noChangeAspect="1"/>
          </p:cNvPicPr>
          <p:nvPr/>
        </p:nvPicPr>
        <p:blipFill>
          <a:blip r:embed="rId7"/>
          <a:stretch>
            <a:fillRect/>
          </a:stretch>
        </p:blipFill>
        <p:spPr>
          <a:xfrm>
            <a:off x="10386580" y="6338888"/>
            <a:ext cx="590550" cy="276225"/>
          </a:xfrm>
          <a:prstGeom prst="rect">
            <a:avLst/>
          </a:prstGeom>
        </p:spPr>
      </p:pic>
      <p:pic>
        <p:nvPicPr>
          <p:cNvPr id="13" name="Kép 13">
            <a:extLst>
              <a:ext uri="{FF2B5EF4-FFF2-40B4-BE49-F238E27FC236}">
                <a16:creationId xmlns:a16="http://schemas.microsoft.com/office/drawing/2014/main" id="{325E746F-A668-4593-98BD-7F9A65136B61}"/>
              </a:ext>
            </a:extLst>
          </p:cNvPr>
          <p:cNvPicPr>
            <a:picLocks noChangeAspect="1"/>
          </p:cNvPicPr>
          <p:nvPr/>
        </p:nvPicPr>
        <p:blipFill>
          <a:blip r:embed="rId8"/>
          <a:stretch>
            <a:fillRect/>
          </a:stretch>
        </p:blipFill>
        <p:spPr>
          <a:xfrm>
            <a:off x="2115416" y="6338888"/>
            <a:ext cx="590550" cy="276225"/>
          </a:xfrm>
          <a:prstGeom prst="rect">
            <a:avLst/>
          </a:prstGeom>
        </p:spPr>
      </p:pic>
      <p:pic>
        <p:nvPicPr>
          <p:cNvPr id="14" name="Kép 14">
            <a:extLst>
              <a:ext uri="{FF2B5EF4-FFF2-40B4-BE49-F238E27FC236}">
                <a16:creationId xmlns:a16="http://schemas.microsoft.com/office/drawing/2014/main" id="{C3BCDCC9-5A5D-492A-82CA-080AE4FC8EFB}"/>
              </a:ext>
            </a:extLst>
          </p:cNvPr>
          <p:cNvPicPr>
            <a:picLocks noChangeAspect="1"/>
          </p:cNvPicPr>
          <p:nvPr/>
        </p:nvPicPr>
        <p:blipFill>
          <a:blip r:embed="rId8"/>
          <a:stretch>
            <a:fillRect/>
          </a:stretch>
        </p:blipFill>
        <p:spPr>
          <a:xfrm>
            <a:off x="5121852" y="6338888"/>
            <a:ext cx="590550" cy="276225"/>
          </a:xfrm>
          <a:prstGeom prst="rect">
            <a:avLst/>
          </a:prstGeom>
        </p:spPr>
      </p:pic>
      <p:pic>
        <p:nvPicPr>
          <p:cNvPr id="15" name="Kép 15">
            <a:extLst>
              <a:ext uri="{FF2B5EF4-FFF2-40B4-BE49-F238E27FC236}">
                <a16:creationId xmlns:a16="http://schemas.microsoft.com/office/drawing/2014/main" id="{7D606A66-7496-433C-A5E7-1866BB391C2C}"/>
              </a:ext>
            </a:extLst>
          </p:cNvPr>
          <p:cNvPicPr>
            <a:picLocks noChangeAspect="1"/>
          </p:cNvPicPr>
          <p:nvPr/>
        </p:nvPicPr>
        <p:blipFill>
          <a:blip r:embed="rId8"/>
          <a:stretch>
            <a:fillRect/>
          </a:stretch>
        </p:blipFill>
        <p:spPr>
          <a:xfrm>
            <a:off x="8169852" y="6338888"/>
            <a:ext cx="590550" cy="276225"/>
          </a:xfrm>
          <a:prstGeom prst="rect">
            <a:avLst/>
          </a:prstGeom>
        </p:spPr>
      </p:pic>
      <p:pic>
        <p:nvPicPr>
          <p:cNvPr id="16" name="Kép 16">
            <a:extLst>
              <a:ext uri="{FF2B5EF4-FFF2-40B4-BE49-F238E27FC236}">
                <a16:creationId xmlns:a16="http://schemas.microsoft.com/office/drawing/2014/main" id="{0D9F34A3-CD78-44F3-ACAF-812596D40765}"/>
              </a:ext>
            </a:extLst>
          </p:cNvPr>
          <p:cNvPicPr>
            <a:picLocks noChangeAspect="1"/>
          </p:cNvPicPr>
          <p:nvPr/>
        </p:nvPicPr>
        <p:blipFill>
          <a:blip r:embed="rId9"/>
          <a:stretch>
            <a:fillRect/>
          </a:stretch>
        </p:blipFill>
        <p:spPr>
          <a:xfrm>
            <a:off x="2776970" y="6338888"/>
            <a:ext cx="819150" cy="276225"/>
          </a:xfrm>
          <a:prstGeom prst="rect">
            <a:avLst/>
          </a:prstGeom>
        </p:spPr>
      </p:pic>
      <p:pic>
        <p:nvPicPr>
          <p:cNvPr id="17" name="Kép 17">
            <a:extLst>
              <a:ext uri="{FF2B5EF4-FFF2-40B4-BE49-F238E27FC236}">
                <a16:creationId xmlns:a16="http://schemas.microsoft.com/office/drawing/2014/main" id="{98046994-EFB2-4C68-9B50-044163CAF1BF}"/>
              </a:ext>
            </a:extLst>
          </p:cNvPr>
          <p:cNvPicPr>
            <a:picLocks noChangeAspect="1"/>
          </p:cNvPicPr>
          <p:nvPr/>
        </p:nvPicPr>
        <p:blipFill>
          <a:blip r:embed="rId9"/>
          <a:stretch>
            <a:fillRect/>
          </a:stretch>
        </p:blipFill>
        <p:spPr>
          <a:xfrm>
            <a:off x="5741843" y="6338888"/>
            <a:ext cx="819150" cy="276225"/>
          </a:xfrm>
          <a:prstGeom prst="rect">
            <a:avLst/>
          </a:prstGeom>
        </p:spPr>
      </p:pic>
      <p:pic>
        <p:nvPicPr>
          <p:cNvPr id="18" name="Kép 18">
            <a:extLst>
              <a:ext uri="{FF2B5EF4-FFF2-40B4-BE49-F238E27FC236}">
                <a16:creationId xmlns:a16="http://schemas.microsoft.com/office/drawing/2014/main" id="{838E5EEE-4EA3-4501-85ED-DD9043181E2D}"/>
              </a:ext>
            </a:extLst>
          </p:cNvPr>
          <p:cNvPicPr>
            <a:picLocks noChangeAspect="1"/>
          </p:cNvPicPr>
          <p:nvPr/>
        </p:nvPicPr>
        <p:blipFill>
          <a:blip r:embed="rId9"/>
          <a:stretch>
            <a:fillRect/>
          </a:stretch>
        </p:blipFill>
        <p:spPr>
          <a:xfrm>
            <a:off x="8831407" y="6338888"/>
            <a:ext cx="819150" cy="2762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4" name="Google Shape;154;p9" descr="A képen szöveg, fa, kültéri, aláírás látható&#10;&#10;Automatikusan generált leírá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701362" y="1697801"/>
            <a:ext cx="9288411" cy="5261154"/>
          </a:xfrm>
          <a:prstGeom prst="rect">
            <a:avLst/>
          </a:prstGeom>
          <a:noFill/>
          <a:ln>
            <a:noFill/>
          </a:ln>
        </p:spPr>
      </p:pic>
      <p:sp>
        <p:nvSpPr>
          <p:cNvPr id="3" name="Cím 2">
            <a:extLst>
              <a:ext uri="{FF2B5EF4-FFF2-40B4-BE49-F238E27FC236}">
                <a16:creationId xmlns:a16="http://schemas.microsoft.com/office/drawing/2014/main" id="{89DBBAE4-58A8-4712-AC03-99417C7E886D}"/>
              </a:ext>
            </a:extLst>
          </p:cNvPr>
          <p:cNvSpPr>
            <a:spLocks noGrp="1"/>
          </p:cNvSpPr>
          <p:nvPr>
            <p:ph type="title"/>
          </p:nvPr>
        </p:nvSpPr>
        <p:spPr/>
        <p:txBody>
          <a:bodyPr/>
          <a:lstStyle/>
          <a:p>
            <a:endParaRPr lang="hu-HU"/>
          </a:p>
        </p:txBody>
      </p:sp>
      <p:sp>
        <p:nvSpPr>
          <p:cNvPr id="2" name="Szövegdoboz 1">
            <a:extLst>
              <a:ext uri="{FF2B5EF4-FFF2-40B4-BE49-F238E27FC236}">
                <a16:creationId xmlns:a16="http://schemas.microsoft.com/office/drawing/2014/main" id="{1FD6F606-C31E-40AB-B28B-4D5ADA2EDCB0}"/>
              </a:ext>
            </a:extLst>
          </p:cNvPr>
          <p:cNvSpPr txBox="1"/>
          <p:nvPr/>
        </p:nvSpPr>
        <p:spPr>
          <a:xfrm>
            <a:off x="1122218" y="1773382"/>
            <a:ext cx="4294909" cy="1323439"/>
          </a:xfrm>
          <a:prstGeom prst="rect">
            <a:avLst/>
          </a:prstGeom>
          <a:solidFill>
            <a:srgbClr val="5FB39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chemeClr val="bg1"/>
                </a:solidFill>
                <a:latin typeface="inherit"/>
              </a:rPr>
              <a:t>From the sewer to the river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838200" y="163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Biodiversity</a:t>
            </a:r>
            <a:endParaRPr dirty="0"/>
          </a:p>
        </p:txBody>
      </p:sp>
      <p:pic>
        <p:nvPicPr>
          <p:cNvPr id="4" name="Kép 4" descr="A képen szöveg látható&#10;&#10;Automatikusan generált leírás">
            <a:extLst>
              <a:ext uri="{FF2B5EF4-FFF2-40B4-BE49-F238E27FC236}">
                <a16:creationId xmlns:a16="http://schemas.microsoft.com/office/drawing/2014/main" id="{95A52A4D-916E-458C-8939-C98931F061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3305" y="1715188"/>
            <a:ext cx="3533954" cy="4980377"/>
          </a:xfrm>
          <a:prstGeom prst="rect">
            <a:avLst/>
          </a:prstGeom>
        </p:spPr>
      </p:pic>
      <p:sp>
        <p:nvSpPr>
          <p:cNvPr id="5" name="Szövegdoboz 4">
            <a:extLst>
              <a:ext uri="{FF2B5EF4-FFF2-40B4-BE49-F238E27FC236}">
                <a16:creationId xmlns:a16="http://schemas.microsoft.com/office/drawing/2014/main" id="{773AE3C6-2C64-4829-8FC1-73939ADA41CB}"/>
              </a:ext>
            </a:extLst>
          </p:cNvPr>
          <p:cNvSpPr txBox="1"/>
          <p:nvPr/>
        </p:nvSpPr>
        <p:spPr>
          <a:xfrm>
            <a:off x="1992702" y="6622211"/>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err="1"/>
              <a:t>Kép</a:t>
            </a:r>
            <a:r>
              <a:rPr lang="en-US" sz="600" dirty="0"/>
              <a:t> </a:t>
            </a:r>
            <a:r>
              <a:rPr lang="en-US" sz="600" dirty="0" err="1"/>
              <a:t>forrása</a:t>
            </a:r>
            <a:r>
              <a:rPr lang="en-US" sz="600" dirty="0"/>
              <a:t>: https://www.mme.hu/</a:t>
            </a:r>
          </a:p>
        </p:txBody>
      </p:sp>
    </p:spTree>
  </p:cSld>
  <p:clrMapOvr>
    <a:masterClrMapping/>
  </p:clrMapOvr>
</p:sld>
</file>

<file path=ppt/theme/theme1.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F892C6844B799242A84CE20E04557797" ma:contentTypeVersion="20" ma:contentTypeDescription="Új dokumentum létrehozása." ma:contentTypeScope="" ma:versionID="b8352aba41d37cbfa8bd73929f60cea3">
  <xsd:schema xmlns:xsd="http://www.w3.org/2001/XMLSchema" xmlns:xs="http://www.w3.org/2001/XMLSchema" xmlns:p="http://schemas.microsoft.com/office/2006/metadata/properties" xmlns:ns2="63a28b9d-e79b-41d7-835b-af525eb0a49e" xmlns:ns3="04ebe9d3-609c-47ba-bc98-15eb7d22b80d" targetNamespace="http://schemas.microsoft.com/office/2006/metadata/properties" ma:root="true" ma:fieldsID="76a7f6e5c0eedda882195602e6d44385" ns2:_="" ns3:_="">
    <xsd:import namespace="63a28b9d-e79b-41d7-835b-af525eb0a49e"/>
    <xsd:import namespace="04ebe9d3-609c-47ba-bc98-15eb7d22b8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_Flow_SignoffStatus" minOccurs="0"/>
                <xsd:element ref="ns2:lcf76f155ced4ddcb4097134ff3c332f" minOccurs="0"/>
                <xsd:element ref="ns3:TaxCatchAll" minOccurs="0"/>
                <xsd:element ref="ns2:d_x00e1_tum"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28b9d-e79b-41d7-835b-af525eb0a4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_Flow_SignoffStatus" ma:index="21" nillable="true" ma:displayName="Láttamozási állapot" ma:internalName="L_x00e1_ttamoz_x00e1_si_x0020__x00e1_llapot">
      <xsd:simpleType>
        <xsd:restriction base="dms:Text"/>
      </xsd:simpleType>
    </xsd:element>
    <xsd:element name="lcf76f155ced4ddcb4097134ff3c332f" ma:index="23" nillable="true" ma:taxonomy="true" ma:internalName="lcf76f155ced4ddcb4097134ff3c332f" ma:taxonomyFieldName="MediaServiceImageTags" ma:displayName="Képcímkék" ma:readOnly="false" ma:fieldId="{5cf76f15-5ced-4ddc-b409-7134ff3c332f}" ma:taxonomyMulti="true" ma:sspId="6f6df0d2-d42d-41d5-a93f-8657cf7686cc" ma:termSetId="09814cd3-568e-fe90-9814-8d621ff8fb84" ma:anchorId="fba54fb3-c3e1-fe81-a776-ca4b69148c4d" ma:open="true" ma:isKeyword="false">
      <xsd:complexType>
        <xsd:sequence>
          <xsd:element ref="pc:Terms" minOccurs="0" maxOccurs="1"/>
        </xsd:sequence>
      </xsd:complexType>
    </xsd:element>
    <xsd:element name="d_x00e1_tum" ma:index="25" nillable="true" ma:displayName="dátum" ma:format="DateOnly" ma:internalName="d_x00e1_tum">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ebe9d3-609c-47ba-bc98-15eb7d22b80d" elementFormDefault="qualified">
    <xsd:import namespace="http://schemas.microsoft.com/office/2006/documentManagement/types"/>
    <xsd:import namespace="http://schemas.microsoft.com/office/infopath/2007/PartnerControls"/>
    <xsd:element name="SharedWithUsers" ma:index="19"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Megosztva részletekkel" ma:internalName="SharedWithDetails" ma:readOnly="true">
      <xsd:simpleType>
        <xsd:restriction base="dms:Note">
          <xsd:maxLength value="255"/>
        </xsd:restriction>
      </xsd:simpleType>
    </xsd:element>
    <xsd:element name="TaxCatchAll" ma:index="24" nillable="true" ma:displayName="Taxonomy Catch All Column" ma:hidden="true" ma:list="{f81aee86-26cc-45d9-b73b-2aa53cb929cf}" ma:internalName="TaxCatchAll" ma:showField="CatchAllData" ma:web="04ebe9d3-609c-47ba-bc98-15eb7d22b8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63a28b9d-e79b-41d7-835b-af525eb0a49e" xsi:nil="true"/>
    <TaxCatchAll xmlns="04ebe9d3-609c-47ba-bc98-15eb7d22b80d" xsi:nil="true"/>
    <lcf76f155ced4ddcb4097134ff3c332f xmlns="63a28b9d-e79b-41d7-835b-af525eb0a49e">
      <Terms xmlns="http://schemas.microsoft.com/office/infopath/2007/PartnerControls"/>
    </lcf76f155ced4ddcb4097134ff3c332f>
    <d_x00e1_tum xmlns="63a28b9d-e79b-41d7-835b-af525eb0a49e" xsi:nil="true"/>
  </documentManagement>
</p:properties>
</file>

<file path=customXml/itemProps1.xml><?xml version="1.0" encoding="utf-8"?>
<ds:datastoreItem xmlns:ds="http://schemas.openxmlformats.org/officeDocument/2006/customXml" ds:itemID="{0282561D-8028-4ACD-925B-BD0376E4B3D1}"/>
</file>

<file path=customXml/itemProps2.xml><?xml version="1.0" encoding="utf-8"?>
<ds:datastoreItem xmlns:ds="http://schemas.openxmlformats.org/officeDocument/2006/customXml" ds:itemID="{4E471B06-9ECD-4524-9DA5-E052E56CB8DD}">
  <ds:schemaRefs>
    <ds:schemaRef ds:uri="http://schemas.microsoft.com/sharepoint/v3/contenttype/forms"/>
  </ds:schemaRefs>
</ds:datastoreItem>
</file>

<file path=customXml/itemProps3.xml><?xml version="1.0" encoding="utf-8"?>
<ds:datastoreItem xmlns:ds="http://schemas.openxmlformats.org/officeDocument/2006/customXml" ds:itemID="{9ABE0BA8-AB21-4054-823A-95CA3939588D}">
  <ds:schemaRefs>
    <ds:schemaRef ds:uri="http://purl.org/dc/terms/"/>
    <ds:schemaRef ds:uri="http://schemas.openxmlformats.org/package/2006/metadata/core-properties"/>
    <ds:schemaRef ds:uri="http://purl.org/dc/dcmitype/"/>
    <ds:schemaRef ds:uri="http://schemas.microsoft.com/office/infopath/2007/PartnerControls"/>
    <ds:schemaRef ds:uri="04ebe9d3-609c-47ba-bc98-15eb7d22b80d"/>
    <ds:schemaRef ds:uri="http://purl.org/dc/elements/1.1/"/>
    <ds:schemaRef ds:uri="http://schemas.microsoft.com/office/2006/metadata/properties"/>
    <ds:schemaRef ds:uri="http://schemas.microsoft.com/office/2006/documentManagement/types"/>
    <ds:schemaRef ds:uri="63a28b9d-e79b-41d7-835b-af525eb0a49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690</TotalTime>
  <Words>8425</Words>
  <Application>Microsoft Office PowerPoint</Application>
  <PresentationFormat>Szélesvásznú</PresentationFormat>
  <Paragraphs>452</Paragraphs>
  <Slides>61</Slides>
  <Notes>61</Notes>
  <HiddenSlides>0</HiddenSlides>
  <MMClips>0</MMClips>
  <ScaleCrop>false</ScaleCrop>
  <HeadingPairs>
    <vt:vector size="6" baseType="variant">
      <vt:variant>
        <vt:lpstr>Használt betűtípusok</vt:lpstr>
      </vt:variant>
      <vt:variant>
        <vt:i4>7</vt:i4>
      </vt:variant>
      <vt:variant>
        <vt:lpstr>Téma</vt:lpstr>
      </vt:variant>
      <vt:variant>
        <vt:i4>2</vt:i4>
      </vt:variant>
      <vt:variant>
        <vt:lpstr>Diacímek</vt:lpstr>
      </vt:variant>
      <vt:variant>
        <vt:i4>61</vt:i4>
      </vt:variant>
    </vt:vector>
  </HeadingPairs>
  <TitlesOfParts>
    <vt:vector size="70" baseType="lpstr">
      <vt:lpstr>Arial</vt:lpstr>
      <vt:lpstr>Calibri</vt:lpstr>
      <vt:lpstr>Calibri Light</vt:lpstr>
      <vt:lpstr>Cambria</vt:lpstr>
      <vt:lpstr>inherit</vt:lpstr>
      <vt:lpstr>Quattrocento Sans</vt:lpstr>
      <vt:lpstr>Times New Roman</vt:lpstr>
      <vt:lpstr>Office-téma</vt:lpstr>
      <vt:lpstr>Office-téma</vt:lpstr>
      <vt:lpstr>Way to the „Zero Waste” local government</vt:lpstr>
      <vt:lpstr>Climate change</vt:lpstr>
      <vt:lpstr>COVID-19 is a newer world order</vt:lpstr>
      <vt:lpstr>PowerPoint-bemutató</vt:lpstr>
      <vt:lpstr>PowerPoint-bemutató</vt:lpstr>
      <vt:lpstr>PowerPoint-bemutató</vt:lpstr>
      <vt:lpstr>Changing consumption habits</vt:lpstr>
      <vt:lpstr>PowerPoint-bemutató</vt:lpstr>
      <vt:lpstr>Biodiversity</vt:lpstr>
      <vt:lpstr>Earth Overshoot Day</vt:lpstr>
      <vt:lpstr>Milestones</vt:lpstr>
      <vt:lpstr>Paris Agreement</vt:lpstr>
      <vt:lpstr>UN - SDG</vt:lpstr>
      <vt:lpstr>EU – Green Deal </vt:lpstr>
      <vt:lpstr>Circulation</vt:lpstr>
      <vt:lpstr>Circular economy</vt:lpstr>
      <vt:lpstr>Rubbish A useless material that the owner cannot or does not want to use. Rubbish (as a substance) is removed from the cycle of agriculture and stored mixed. Rubbish - in professional language municipal solid waste - is transported to a place where it is isolated from its surroundings, to a landfill and stored there.  </vt:lpstr>
      <vt:lpstr>Throwaway world</vt:lpstr>
      <vt:lpstr>PowerPoint-bemutató</vt:lpstr>
      <vt:lpstr>5. Landfill, disposal</vt:lpstr>
      <vt:lpstr>4. Energy recovery</vt:lpstr>
      <vt:lpstr>3. Recycling, recovery</vt:lpstr>
      <vt:lpstr>3. Recycle (reprocessing), recovery</vt:lpstr>
      <vt:lpstr>Recycling around the world</vt:lpstr>
      <vt:lpstr>3. Recycle (reprocessing), recovery</vt:lpstr>
      <vt:lpstr>2. Reuse</vt:lpstr>
      <vt:lpstr>2. Reuse</vt:lpstr>
      <vt:lpstr>2. Reuse</vt:lpstr>
      <vt:lpstr>2. Reuse</vt:lpstr>
      <vt:lpstr>2. Reuse</vt:lpstr>
      <vt:lpstr>2. Reuse</vt:lpstr>
      <vt:lpstr>2. Reuse</vt:lpstr>
      <vt:lpstr>2. Reuse</vt:lpstr>
      <vt:lpstr>1. Prevention</vt:lpstr>
      <vt:lpstr>Where are we? Waste of the countries of the project</vt:lpstr>
      <vt:lpstr>Where are we? Waste of the countries of the project</vt:lpstr>
      <vt:lpstr>Hungary</vt:lpstr>
      <vt:lpstr>Show me your rubbish and I tell you who you are!</vt:lpstr>
      <vt:lpstr>Circular material use rate</vt:lpstr>
      <vt:lpstr>Why do we need to change? </vt:lpstr>
      <vt:lpstr>Let’s face our rubbish</vt:lpstr>
      <vt:lpstr>Decomposing time of waste types </vt:lpstr>
      <vt:lpstr>Future is in our hand</vt:lpstr>
      <vt:lpstr>Every shopping is a vote</vt:lpstr>
      <vt:lpstr>How can I make a change?   </vt:lpstr>
      <vt:lpstr>What is in our rubbish bin?</vt:lpstr>
      <vt:lpstr>Importance of the local goverment</vt:lpstr>
      <vt:lpstr>Internal operation</vt:lpstr>
      <vt:lpstr>Involvement of the inhabitants</vt:lpstr>
      <vt:lpstr>Importance of inhabitants</vt:lpstr>
      <vt:lpstr>Delegation to the public</vt:lpstr>
      <vt:lpstr>Initiative ideas</vt:lpstr>
      <vt:lpstr>Collecting rubbish - competiton </vt:lpstr>
      <vt:lpstr>TrashArt competition </vt:lpstr>
      <vt:lpstr>Collecting water  </vt:lpstr>
      <vt:lpstr>Composting </vt:lpstr>
      <vt:lpstr>Do it yourself products </vt:lpstr>
      <vt:lpstr>Environmental protection - famous days</vt:lpstr>
      <vt:lpstr>Environmental protection - famous days</vt:lpstr>
      <vt:lpstr>Together is easier! </vt:lpstr>
      <vt:lpstr>Thank you for your attention!  #interregdtp #interregtidyup     A The elements of the waste reduction toolbox can be downloaded from the Knowledge Base: https://kszgysz.hu/tudas        The project is implemented from the INTERREG Danube Transnational Program, with the support of the European Regional Development Fund, co-financed by the European Union and the Hungarian State.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Hogyan tudok változtatni?</dc:title>
  <dc:creator>Kardoss Fruzsi</dc:creator>
  <cp:lastModifiedBy>Pál András</cp:lastModifiedBy>
  <cp:revision>175</cp:revision>
  <dcterms:created xsi:type="dcterms:W3CDTF">2020-10-19T12:53:06Z</dcterms:created>
  <dcterms:modified xsi:type="dcterms:W3CDTF">2021-12-09T12:51:05Z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0x010100F892C6844B799242A84CE20E04557797</vt:lpwstr>
  </property>
  <property fmtid="{D5CDD505-2E9C-101B-9397-08002B2CF9AE}" pid="3" name="NXPowerLiteLastOptimized">
    <vt:lpwstr>3833288</vt:lpwstr>
  </property>
  <property fmtid="{D5CDD505-2E9C-101B-9397-08002B2CF9AE}" pid="4" name="NXPowerLiteSettings">
    <vt:lpwstr>E700052003A000</vt:lpwstr>
  </property>
  <property fmtid="{D5CDD505-2E9C-101B-9397-08002B2CF9AE}" pid="5" name="NXPowerLiteVersion">
    <vt:lpwstr>D9.1.2</vt:lpwstr>
  </property>
  <property fmtid="{D5CDD505-2E9C-101B-9397-08002B2CF9AE}" pid="6" name="Order">
    <vt:r8>1154900</vt:r8>
  </property>
  <property fmtid="{D5CDD505-2E9C-101B-9397-08002B2CF9AE}" pid="7" name="MediaServiceImageTags">
    <vt:lpwstr/>
  </property>
</Properties>
</file>