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Lobster Two" panose="02000506000000020003" pitchFamily="2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3Om1s6KRHnHxCqBXCd6KMxbGi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A hulladékcsökkentési törekvések gyakran együtt járnak az önkéntes minimalizmussal. Fontos, hogy a minimalizmus egyáltalán nem szegénységet vagy nélkülözést jelent. SŐT!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Sokszor a minőségibb eszközök drágábbak.</a:t>
            </a:r>
            <a:br>
              <a:rPr lang="hu-HU"/>
            </a:br>
            <a:r>
              <a:rPr lang="hu-HU"/>
              <a:t>Inkább egy magasabb szintű fogyasztói döntést jelképez, amiben rájövünk, hogy a tárgyak és a szolgáltatások nagy része amit a fogyasztói társadalom használ felesleges. </a:t>
            </a:r>
            <a:br>
              <a:rPr lang="hu-HU"/>
            </a:br>
            <a:r>
              <a:rPr lang="hu-HU"/>
              <a:t>A minimalizmussal a körülöttünk lévő zűrzavar is visszább esik, fókuszáltabbak tudunk lenni. Több idő jut minőségi élményekre, pozitívan befolyásolja az emberi kapcsolatainkat és a boldogságérzetet.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A minimalisták elengedik a fogyasztói társadalom által gyakorold nyomást (reklámok, vásárlásösztönzés) és viselkedésükre a tudatosság, ésszerűsség és a fenntarthatóság jellemző.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Vannak a témában inspiráló emberek akik extrém hulladékcsökkentési törekvéseikkel hívták fel magukra a figyelmet.</a:t>
            </a:r>
            <a:br>
              <a:rPr lang="hu-HU"/>
            </a:br>
            <a:r>
              <a:rPr lang="hu-HU"/>
              <a:t>Fontos! Nem kell neked és családodnak 1 üveg szemetet termelned 1 év alatt. Ők azért inspirálóak mert sikerült sok módszert kifejleszteniük. Figyeld a munkásságukat azzal a szemüveggel, hogy Te ezekből mit építhetsz be az életedbe.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Legyen inkább sok, kevesebbet szemetelő ember, mint pár teljesen zero waste élő.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Ez a dátum a tavalyi évben a túlfogyasztás napja! </a:t>
            </a:r>
            <a:br>
              <a:rPr lang="hu-HU"/>
            </a:br>
            <a:r>
              <a:rPr lang="hu-HU"/>
              <a:t>Hogy mit is jelent ez? Nézzük meg!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DE MIÉRT KELL NEKÜNK EGY VILÁGJÁRVÁNY A CSÖKKENTÉSHEZ?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Ezt magunktól is meg tudnánk</a:t>
            </a:r>
            <a:r>
              <a:rPr lang="hu-HU"/>
              <a:t>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tenni. Ebből tanulva a gazdasági rendszerek újraindítása most egyedülálló lehetőséget kínál az országoknak,</a:t>
            </a:r>
            <a:r>
              <a:rPr lang="hu-HU"/>
              <a:t>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városoknak, cégeknek arra, hogy mindennapjainkat újragondolva egy élhetőbb jövőt teremtsünk, azaz minden</a:t>
            </a:r>
            <a:r>
              <a:rPr lang="hu-HU"/>
              <a:t>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évben csak annyit fogyasszunk, amennyit megengedhetünk magunknak.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Tudtad hogy rengeteg fast fashion cég, online webshop nem etikus forrásokkal dolgozik? Biztos, hogy te ezeket a cégeket szeretnéd támogatni?</a:t>
            </a:r>
            <a:r>
              <a:rPr lang="hu-HU" b="1"/>
              <a:t> Vásárlásoddal Te dönthetsz!</a:t>
            </a:r>
            <a:br>
              <a:rPr lang="hu-HU"/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Egyre gyakrabban látni garázsvásárokat, érdemes ilyen helyeken beszerezni a szükséges tárgyakat, ezzel a módszerrel saját f</a:t>
            </a:r>
            <a:r>
              <a:rPr lang="hu-HU"/>
              <a:t>ele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sleges dolgainktól is meg tudunk szabadulni.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 Facebook Marketplace oldala is rengeteg lehetőséget kínál.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SAJÁT SZATYOR, KOSÁR</a:t>
            </a:r>
            <a:br>
              <a:rPr lang="hu-HU"/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Érdemes mindig táskánkba tartani egy plusz szatyrot, sose lehet tudni... Amennyiben mégis úgy alakult, hogy nincs nálad szatyor, nézz körben az üzletben, hátha akad egy üres kartondoboz, amiben vásárlásod elfér.</a:t>
            </a:r>
            <a:br>
              <a:rPr lang="hu-HU">
                <a:latin typeface="Arial"/>
                <a:ea typeface="Arial"/>
                <a:cs typeface="Arial"/>
                <a:sym typeface="Arial"/>
              </a:rPr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CETLI</a:t>
            </a:r>
            <a:br>
              <a:rPr lang="hu-HU"/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Készüljünk előre a vásárlásra, gyűjtsük össze nyugodt körülmények között, hogy mire is lesz szükségünk, írjuk fel egy cetlire vagy telefonunkba. </a:t>
            </a:r>
            <a:br>
              <a:rPr lang="hu-HU">
                <a:latin typeface="Arial"/>
                <a:ea typeface="Arial"/>
                <a:cs typeface="Arial"/>
                <a:sym typeface="Arial"/>
              </a:rPr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HELYBEN VÁSÁROLJ!</a:t>
            </a:r>
            <a:br>
              <a:rPr lang="hu-HU"/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Kutasd fel a helyi termelőket, boltokat környezetedben, vagy akár az interneten! Érdemes kijárni piacra is, sok környékbeli terméket tudsz megvásárolni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OLVASD EL A CÍMKÉKET!</a:t>
            </a:r>
            <a:br>
              <a:rPr lang="hu-HU"/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Az Ökocímkés termékek újrahasználható, visszaváltható csomagolásban, vagy környezetbarát módon kerülnek előállításra. Egyre több új ilyen jelölést használnak, van olyan, amit maga a gyártó kezd el használni, létrehozni. Fontos, hogy ha nem ismersz egy címkét, járj utána.</a:t>
            </a:r>
            <a:br>
              <a:rPr lang="hu-HU"/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Alap szabály: éhesen ne menj vásárolni, mert könnyen megfeledkezel a listádról!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Csupán pár eszköz tudatos használatával elérhető saját szemetünk radikális csökkentése, ezáltal kevésbé terheljük meg kukánkat és környezetünket.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Fontos először felmérni, milyen eszközeink vannak már otthon, ezeket kezdjük el használni: régebbi vászonzsák, műanyag dobozok, tojástartók, befőttes üvegek stb. Nem szükséges azonnal felvásárolni a legcsinosabb, újonnan gyártott textil zsákot és csatos üveget, hiszen ez ugyanúgy a fogyasztói társadalmat és a túlfogyasztást támogatja.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Nem csak a boltig eljutással járó CO2-t tudjuk csökkenteni, de maga a termék útján is tudunk spórolni, ha helyben vásárolunk. Arról nem is beszélve, hogy frissebb, zamatosabb és jobban le tudod követni a származási helyét.</a:t>
            </a:r>
            <a:br>
              <a:rPr lang="hu-HU"/>
            </a:br>
            <a:r>
              <a:rPr lang="hu-HU"/>
              <a:t>A </a:t>
            </a:r>
            <a:r>
              <a:rPr lang="hu-HU" b="1"/>
              <a:t>piac</a:t>
            </a:r>
            <a:r>
              <a:rPr lang="hu-HU"/>
              <a:t> nagyszerű bevásárlási helyszín, sok helyi termelővel, lehet személyes kapcsolatokat is ápolni, illetve a csomagolásmentes életmóddal összeegyeztethető.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b="1"/>
              <a:t>Szedd Magad </a:t>
            </a:r>
            <a:r>
              <a:rPr lang="hu-HU"/>
              <a:t>eper, alma, stb. Keress rá, hogy a környékeden hol vannak ilyen lelőhelyek, és nemcsupán friss gyümölcsök, zöldségek lesznek otthon, de még jó közösségi program is.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b="1"/>
              <a:t>Adományboltokban</a:t>
            </a:r>
            <a:r>
              <a:rPr lang="hu-HU"/>
              <a:t> adományozók által hozott termékeket találjuk, melyet a boltban értékesítenek jutányos áron. Fontos, hogy az adományozók jó minőségű termékeket adnak 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A befolyt összegből a bolt fenntartja önmagát és általában a többletet karitatív célra használja. Nem csupán azért fantasztikus lehetőség, mert jó áron kincseket lehet találni, hanem mert a már otthon nem használt dolgainkat is jó helyen tudhatjuk.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b="1"/>
              <a:t>Garázsvásárt</a:t>
            </a:r>
            <a:r>
              <a:rPr lang="hu-HU"/>
              <a:t> szervezhetsz akár te is, ha sokmindentől szeretnél megszabadulni egyszerre.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b="1"/>
              <a:t>Facebook Marketplace-en</a:t>
            </a:r>
            <a:r>
              <a:rPr lang="hu-HU"/>
              <a:t>, Vinted-en vagy más online platformokon is könnyedén eladhatsz és vásárolhatsz használt holmikat.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Élvezzétek a közösségi vásárlás erejét!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Mindent, amit eddig tanultunk egy csomagolásmentes boltban tökéletesen tudod hasznosítani. </a:t>
            </a:r>
            <a:br>
              <a:rPr lang="hu-HU"/>
            </a:br>
            <a:r>
              <a:rPr lang="hu-HU"/>
              <a:t>Hogyan működik? Lemérik a csomagoló anyagod súlyát, megpakolod és a végén újra mérik.</a:t>
            </a:r>
            <a:br>
              <a:rPr lang="hu-HU"/>
            </a:br>
            <a:r>
              <a:rPr lang="hu-HU"/>
              <a:t>Nagyon környezettudatos megoldás és nem utolsó sorban most nagyon menőnek is számít.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Tudatos vásárlás másik lépcsője, hogy ha mégis csomagolt terméket vásárolsz, figyeld meg és értsd a csomagoláson lévő jeleket! Ha tudod, mit jelentenek a döntés ismét csak a tiéd!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hu-HU"/>
            </a:br>
            <a:r>
              <a:rPr lang="hu-HU" b="1"/>
              <a:t>Magyar termék: </a:t>
            </a:r>
            <a: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magyar alapanyagból, Magyarországon készült. Élelmiszer esetében: az állatot hazánkban nevelték fel, a növényt itthon termesztették, a feldolgozás minden lépése itthon történt, a felhasznált alapanyagok Magyarországról származnak (az összetevők körében kivételt csak az adalékanyagok, fűszerek és a só jelenthet).Nem élelmiszer esetében: a termékhez felhasznált alapanyagokat - egészen a nyersanyagok bányászatától, termelésétől stb. kezdődően - Magyarországon állítják elő; az alapanyagok feldolgozásától kezdődően a termék előállításához szükséges minden folyamatot Magyarországon végeztek; kivételt mindössze 5%-ban képezhetnek olyan összetevők, amelyek a termék jellemző minőségének kialakításához nem járulnak jelentősen hozzá, és Magyarországon szokásosan nem állíthatók elő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BIO: </a:t>
            </a:r>
            <a: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szigorú követelményeknek való megfelelést </a:t>
            </a:r>
            <a:r>
              <a:rPr lang="hu-HU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független szervezetek tanúsítják</a:t>
            </a:r>
            <a: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folyamatos ellenőrzések biztosítják a fogyasztó számára, </a:t>
            </a:r>
            <a:r>
              <a:rPr lang="hu-HU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hogy valóban ökológiai termesztésből/termelésből származó</a:t>
            </a:r>
            <a: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(köznapi néven bio) zöldséget, gyümölcsöt, fűszert, húst vagy belőlük készült terméket vásárol. </a:t>
            </a:r>
            <a:b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b="1"/>
              <a:t>Fairtrade</a:t>
            </a:r>
            <a:r>
              <a:rPr lang="hu-HU"/>
              <a:t>: </a:t>
            </a:r>
            <a: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méltányos kereskedelem jelzése. A jel tanúsítja, hogy </a:t>
            </a:r>
            <a:r>
              <a:rPr lang="hu-HU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termék méltányos áron, tisztességes munkakörülmények között lett előállítva</a:t>
            </a:r>
            <a: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Ilyen termékek vásárlásával támogatjuk a fejlődő országok termelőit az egyenlőtlenségek leküzdésében. Olyan termékeken található ez a jelzés, mely fejlődő (szegény) országok terményei termeli: Dél-Amerika, Afrika, Dél-Ázsia. Jellemzően kakaóbab, kávétermesztők.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FSC </a:t>
            </a:r>
            <a: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(Forest Stewardship Council): A föld erdőállományának folyamatos csökkenése egyre aggasztóbb méreteket ölt. Az FSC címke és minősítési rendszer a faipari termékek vásárlóinak segítségével küzd egy felelősebb és fenntarthatóbb globális erdőgazdálkodásért. A fakitermelés és az erdő(újra)telepítés folyamán érvényesül a biodiverzitás és az ökológiai egyensúly fenntartása, illetve biztosított az érintett területeken a helyi dolgozók és lakosság jogainak és érdekeinek érvényesülése 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hu-HU"/>
            </a:br>
            <a:r>
              <a:rPr lang="hu-HU" b="1"/>
              <a:t>Recycle: </a:t>
            </a:r>
            <a: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Azt jelenti, hogy a csomagolás </a:t>
            </a:r>
            <a:r>
              <a:rPr lang="hu-HU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újrahasznosításra alkalmas</a:t>
            </a:r>
            <a:r>
              <a:rPr lang="hu-H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Önmagában a szalag nem jelenti azt, hogy a termek újrahasznosított anyagból készült, vagy hogy az újrahasznosítás mindenképpen megtörténik; utóbbi feltétele a megfelelő újrafeldolgozási és szelektív hulladékgyűjtési rendszer megléte és használata.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3"/>
          <p:cNvSpPr txBox="1">
            <a:spLocks noGrp="1"/>
          </p:cNvSpPr>
          <p:nvPr>
            <p:ph type="ctrTitle"/>
          </p:nvPr>
        </p:nvSpPr>
        <p:spPr>
          <a:xfrm>
            <a:off x="2781900" y="1002001"/>
            <a:ext cx="3580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ubTitle" idx="1"/>
          </p:nvPr>
        </p:nvSpPr>
        <p:spPr>
          <a:xfrm>
            <a:off x="3428250" y="3010485"/>
            <a:ext cx="2287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 hasCustomPrompt="1"/>
          </p:nvPr>
        </p:nvSpPr>
        <p:spPr>
          <a:xfrm>
            <a:off x="1646700" y="1089850"/>
            <a:ext cx="585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1646700" y="3059750"/>
            <a:ext cx="585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AFB1A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653718" y="1381075"/>
            <a:ext cx="719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SemiBold"/>
              <a:buChar char="●"/>
              <a:def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SemiBold"/>
              <a:buChar char="○"/>
              <a:def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lvl="2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SemiBold"/>
              <a:buChar char="■"/>
              <a:def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lvl="3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SemiBold"/>
              <a:buChar char="●"/>
              <a:def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lvl="4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SemiBold"/>
              <a:buChar char="○"/>
              <a:def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lvl="5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SemiBold"/>
              <a:buChar char="■"/>
              <a:def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lvl="6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SemiBold"/>
              <a:buChar char="●"/>
              <a:def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lvl="7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SemiBold"/>
              <a:buChar char="○"/>
              <a:def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lvl="8" indent="-29845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Poppins SemiBold"/>
              <a:buChar char="■"/>
              <a:defRPr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1491600" y="352550"/>
            <a:ext cx="61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5440454" y="1107154"/>
            <a:ext cx="317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5440454" y="1941154"/>
            <a:ext cx="3172200" cy="2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642695" y="1811625"/>
            <a:ext cx="2998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2"/>
          </p:nvPr>
        </p:nvSpPr>
        <p:spPr>
          <a:xfrm>
            <a:off x="642695" y="2858125"/>
            <a:ext cx="2998200" cy="22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1491600" y="352550"/>
            <a:ext cx="61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910000" y="3136750"/>
            <a:ext cx="1766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953950" y="3764725"/>
            <a:ext cx="1678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ctrTitle" idx="2"/>
          </p:nvPr>
        </p:nvSpPr>
        <p:spPr>
          <a:xfrm>
            <a:off x="2762625" y="3136750"/>
            <a:ext cx="1766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ubTitle" idx="3"/>
          </p:nvPr>
        </p:nvSpPr>
        <p:spPr>
          <a:xfrm>
            <a:off x="2806575" y="3764725"/>
            <a:ext cx="1678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ctrTitle" idx="4"/>
          </p:nvPr>
        </p:nvSpPr>
        <p:spPr>
          <a:xfrm>
            <a:off x="4615250" y="3136750"/>
            <a:ext cx="1766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ubTitle" idx="5"/>
          </p:nvPr>
        </p:nvSpPr>
        <p:spPr>
          <a:xfrm>
            <a:off x="4659200" y="3764725"/>
            <a:ext cx="1678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ctrTitle" idx="6"/>
          </p:nvPr>
        </p:nvSpPr>
        <p:spPr>
          <a:xfrm>
            <a:off x="6467875" y="3136750"/>
            <a:ext cx="1766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7"/>
          </p:nvPr>
        </p:nvSpPr>
        <p:spPr>
          <a:xfrm>
            <a:off x="6511825" y="3764725"/>
            <a:ext cx="1678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title" idx="8"/>
          </p:nvPr>
        </p:nvSpPr>
        <p:spPr>
          <a:xfrm>
            <a:off x="1491600" y="352550"/>
            <a:ext cx="61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366262" y="1650850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366262" y="2278825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ctrTitle" idx="2"/>
          </p:nvPr>
        </p:nvSpPr>
        <p:spPr>
          <a:xfrm>
            <a:off x="3618312" y="1650850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3"/>
          </p:nvPr>
        </p:nvSpPr>
        <p:spPr>
          <a:xfrm>
            <a:off x="3618312" y="2278825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ctrTitle" idx="4"/>
          </p:nvPr>
        </p:nvSpPr>
        <p:spPr>
          <a:xfrm>
            <a:off x="5870362" y="1650850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ubTitle" idx="5"/>
          </p:nvPr>
        </p:nvSpPr>
        <p:spPr>
          <a:xfrm>
            <a:off x="5870362" y="2278825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title" idx="6"/>
          </p:nvPr>
        </p:nvSpPr>
        <p:spPr>
          <a:xfrm>
            <a:off x="1491600" y="352550"/>
            <a:ext cx="61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ctrTitle" idx="7"/>
          </p:nvPr>
        </p:nvSpPr>
        <p:spPr>
          <a:xfrm>
            <a:off x="1366262" y="3207950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ubTitle" idx="8"/>
          </p:nvPr>
        </p:nvSpPr>
        <p:spPr>
          <a:xfrm>
            <a:off x="1366262" y="3835925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ctrTitle" idx="9"/>
          </p:nvPr>
        </p:nvSpPr>
        <p:spPr>
          <a:xfrm>
            <a:off x="3618312" y="3207950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ubTitle" idx="13"/>
          </p:nvPr>
        </p:nvSpPr>
        <p:spPr>
          <a:xfrm>
            <a:off x="3618312" y="3835925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ctrTitle" idx="14"/>
          </p:nvPr>
        </p:nvSpPr>
        <p:spPr>
          <a:xfrm>
            <a:off x="5870362" y="3207950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ubTitle" idx="15"/>
          </p:nvPr>
        </p:nvSpPr>
        <p:spPr>
          <a:xfrm>
            <a:off x="5870362" y="3835925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366262" y="2944325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366262" y="3572300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ctrTitle" idx="2"/>
          </p:nvPr>
        </p:nvSpPr>
        <p:spPr>
          <a:xfrm>
            <a:off x="5870344" y="2944325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ubTitle" idx="3"/>
          </p:nvPr>
        </p:nvSpPr>
        <p:spPr>
          <a:xfrm>
            <a:off x="5870344" y="3572300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1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8.jp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7" Target="../media/image14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6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png" Type="http://schemas.openxmlformats.org/officeDocument/2006/relationships/image"/><Relationship Id="rId4" Target="../media/image11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/>
          <p:nvPr/>
        </p:nvSpPr>
        <p:spPr>
          <a:xfrm>
            <a:off x="2831550" y="831300"/>
            <a:ext cx="3480900" cy="3480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2965800" y="965550"/>
            <a:ext cx="3212400" cy="321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2781900" y="1002001"/>
            <a:ext cx="3580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hu-HU">
                <a:solidFill>
                  <a:schemeClr val="lt1"/>
                </a:solidFill>
              </a:rPr>
              <a:t>Tudatos vásárlás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4513050" y="1332150"/>
            <a:ext cx="117900" cy="117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4356000" y="1357800"/>
            <a:ext cx="66600" cy="6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4721400" y="1357800"/>
            <a:ext cx="66600" cy="6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4513050" y="3765575"/>
            <a:ext cx="117900" cy="117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4356000" y="3791225"/>
            <a:ext cx="66600" cy="6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4721400" y="3791225"/>
            <a:ext cx="66600" cy="6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065" y="4773706"/>
            <a:ext cx="1107002" cy="41853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2285550" y="-36150"/>
            <a:ext cx="4572900" cy="5215800"/>
          </a:xfrm>
          <a:prstGeom prst="rect">
            <a:avLst/>
          </a:prstGeom>
          <a:solidFill>
            <a:srgbClr val="AFB1A1">
              <a:alpha val="392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1646700" y="700151"/>
            <a:ext cx="585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hu-HU" sz="3200"/>
              <a:t>Önkéntes minimalizmus</a:t>
            </a:r>
            <a:br>
              <a:rPr lang="hu-HU" sz="3200"/>
            </a:br>
            <a:r>
              <a:rPr lang="hu-HU" sz="1800"/>
              <a:t>Amikor a hulladékcsökkentés életmóddá válik</a:t>
            </a:r>
            <a:endParaRPr sz="1800"/>
          </a:p>
        </p:txBody>
      </p:sp>
      <p:cxnSp>
        <p:nvCxnSpPr>
          <p:cNvPr id="185" name="Google Shape;185;p10"/>
          <p:cNvCxnSpPr/>
          <p:nvPr/>
        </p:nvCxnSpPr>
        <p:spPr>
          <a:xfrm>
            <a:off x="3022500" y="1468075"/>
            <a:ext cx="3099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86" name="Google Shape;186;p10"/>
          <p:cNvSpPr txBox="1"/>
          <p:nvPr/>
        </p:nvSpPr>
        <p:spPr>
          <a:xfrm>
            <a:off x="2775568" y="2828234"/>
            <a:ext cx="3592864" cy="1559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Olyan tárgyakkal, eszközökkel vesszük körül magunkat és olyan szolgáltatásokkal élünk, amelyekre </a:t>
            </a:r>
            <a:r>
              <a:rPr lang="hu-HU" sz="1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valóban</a:t>
            </a:r>
            <a:r>
              <a:rPr lang="hu-HU"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szükségünk van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1"/>
          <p:cNvGrpSpPr/>
          <p:nvPr/>
        </p:nvGrpSpPr>
        <p:grpSpPr>
          <a:xfrm>
            <a:off x="2527328" y="194208"/>
            <a:ext cx="3214135" cy="4949292"/>
            <a:chOff x="1966150" y="1379075"/>
            <a:chExt cx="2477100" cy="2603400"/>
          </a:xfrm>
        </p:grpSpPr>
        <p:sp>
          <p:nvSpPr>
            <p:cNvPr id="192" name="Google Shape;192;p11"/>
            <p:cNvSpPr/>
            <p:nvPr/>
          </p:nvSpPr>
          <p:spPr>
            <a:xfrm>
              <a:off x="1966150" y="1379075"/>
              <a:ext cx="2477100" cy="2603400"/>
            </a:xfrm>
            <a:prstGeom prst="rect">
              <a:avLst/>
            </a:prstGeom>
            <a:solidFill>
              <a:srgbClr val="AFB1A1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118550" y="1505725"/>
              <a:ext cx="2212200" cy="2326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11"/>
          <p:cNvGrpSpPr/>
          <p:nvPr/>
        </p:nvGrpSpPr>
        <p:grpSpPr>
          <a:xfrm>
            <a:off x="5939208" y="320949"/>
            <a:ext cx="2895011" cy="4747614"/>
            <a:chOff x="1966150" y="1379075"/>
            <a:chExt cx="2477100" cy="2603400"/>
          </a:xfrm>
        </p:grpSpPr>
        <p:sp>
          <p:nvSpPr>
            <p:cNvPr id="195" name="Google Shape;195;p11"/>
            <p:cNvSpPr/>
            <p:nvPr/>
          </p:nvSpPr>
          <p:spPr>
            <a:xfrm>
              <a:off x="1966150" y="1379075"/>
              <a:ext cx="2477100" cy="2603400"/>
            </a:xfrm>
            <a:prstGeom prst="rect">
              <a:avLst/>
            </a:prstGeom>
            <a:solidFill>
              <a:srgbClr val="AFB1A1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118550" y="1505725"/>
              <a:ext cx="2212200" cy="2326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11"/>
          <p:cNvSpPr txBox="1">
            <a:spLocks noGrp="1"/>
          </p:cNvSpPr>
          <p:nvPr>
            <p:ph type="ctrTitle"/>
          </p:nvPr>
        </p:nvSpPr>
        <p:spPr>
          <a:xfrm>
            <a:off x="3206581" y="434981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>
                <a:solidFill>
                  <a:schemeClr val="lt1"/>
                </a:solidFill>
              </a:rPr>
              <a:t>Bea Johnson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8" name="Google Shape;198;p11"/>
          <p:cNvSpPr txBox="1">
            <a:spLocks noGrp="1"/>
          </p:cNvSpPr>
          <p:nvPr>
            <p:ph type="subTitle" idx="1"/>
          </p:nvPr>
        </p:nvSpPr>
        <p:spPr>
          <a:xfrm>
            <a:off x="2883650" y="1087963"/>
            <a:ext cx="2711840" cy="102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 sz="1600" i="1">
                <a:solidFill>
                  <a:schemeClr val="lt1"/>
                </a:solidFill>
              </a:rPr>
              <a:t>A nő, aki családjával 1 év alatt 1 üveg szemetet termel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9" name="Google Shape;199;p11"/>
          <p:cNvSpPr txBox="1">
            <a:spLocks noGrp="1"/>
          </p:cNvSpPr>
          <p:nvPr>
            <p:ph type="subTitle" idx="3"/>
          </p:nvPr>
        </p:nvSpPr>
        <p:spPr>
          <a:xfrm>
            <a:off x="6234183" y="1648285"/>
            <a:ext cx="2534296" cy="355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 b="1">
                <a:solidFill>
                  <a:schemeClr val="lt1"/>
                </a:solidFill>
              </a:rPr>
              <a:t>Kump Edina</a:t>
            </a:r>
            <a:r>
              <a:rPr lang="hu-HU">
                <a:solidFill>
                  <a:schemeClr val="lt1"/>
                </a:solidFill>
              </a:rPr>
              <a:t>: A zero waste mozgalom hazai zászlóvivője. Van környezettudatos webshopja, szemléletformáló előadásokat tart és TikTok videókat gyárt.</a:t>
            </a:r>
            <a:br>
              <a:rPr lang="hu-HU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 b="1"/>
              <a:t>Vászonzsákoslány</a:t>
            </a:r>
            <a:r>
              <a:rPr lang="hu-HU"/>
              <a:t>: Instagramon a fiatalabbakat szólítja meg hulladékmentes életmódjával.</a:t>
            </a:r>
            <a:br>
              <a:rPr lang="hu-HU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 b="1">
                <a:solidFill>
                  <a:schemeClr val="lt1"/>
                </a:solidFill>
              </a:rPr>
              <a:t>Tóth Andi:</a:t>
            </a:r>
            <a:r>
              <a:rPr lang="hu-HU" b="1" i="1">
                <a:solidFill>
                  <a:schemeClr val="lt1"/>
                </a:solidFill>
              </a:rPr>
              <a:t> </a:t>
            </a:r>
            <a:r>
              <a:rPr lang="hu-HU" i="1">
                <a:solidFill>
                  <a:schemeClr val="lt1"/>
                </a:solidFill>
              </a:rPr>
              <a:t>Dobd ki a szemetest című </a:t>
            </a:r>
            <a:r>
              <a:rPr lang="hu-HU">
                <a:solidFill>
                  <a:schemeClr val="lt1"/>
                </a:solidFill>
              </a:rPr>
              <a:t>könyv írója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0" name="Google Shape;200;p11"/>
          <p:cNvSpPr txBox="1">
            <a:spLocks noGrp="1"/>
          </p:cNvSpPr>
          <p:nvPr>
            <p:ph type="ctrTitle" idx="2"/>
          </p:nvPr>
        </p:nvSpPr>
        <p:spPr>
          <a:xfrm>
            <a:off x="6168442" y="903399"/>
            <a:ext cx="2534297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>
                <a:solidFill>
                  <a:schemeClr val="lt1"/>
                </a:solidFill>
              </a:rPr>
              <a:t>Magyarok is vannak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39" y="1031012"/>
            <a:ext cx="2599365" cy="413162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/>
          <p:nvPr/>
        </p:nvSpPr>
        <p:spPr>
          <a:xfrm>
            <a:off x="3122257" y="2240400"/>
            <a:ext cx="209769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Zero Waste mozgalom első kiemelkedő alakjai közé tartozik. Ő írta a </a:t>
            </a:r>
            <a:r>
              <a:rPr lang="hu-HU" sz="1200" b="0" i="1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Zero Waste home </a:t>
            </a:r>
            <a:r>
              <a:rPr lang="hu-HU" sz="12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című könyvet, amiben részletesen kifejti, milyen mindennapi praktikákat lehet alkalmazni azért, hogy háztartásunk elérje a hulladékmentességet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/>
          <p:nvPr/>
        </p:nvSpPr>
        <p:spPr>
          <a:xfrm>
            <a:off x="2285550" y="-36150"/>
            <a:ext cx="4572900" cy="5215800"/>
          </a:xfrm>
          <a:prstGeom prst="rect">
            <a:avLst/>
          </a:prstGeom>
          <a:solidFill>
            <a:srgbClr val="AFB1A1">
              <a:alpha val="392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1646700" y="1089850"/>
            <a:ext cx="585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hu-HU"/>
              <a:t>2022.07.28</a:t>
            </a: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1646700" y="3059750"/>
            <a:ext cx="585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hu-HU"/>
              <a:t>Találjátok ki, vajon mi lehet ez a dátum?</a:t>
            </a:r>
            <a:endParaRPr/>
          </a:p>
        </p:txBody>
      </p:sp>
      <p:cxnSp>
        <p:nvCxnSpPr>
          <p:cNvPr id="75" name="Google Shape;75;p2"/>
          <p:cNvCxnSpPr/>
          <p:nvPr/>
        </p:nvCxnSpPr>
        <p:spPr>
          <a:xfrm>
            <a:off x="3022500" y="1468075"/>
            <a:ext cx="3099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6" name="Google Shape;76;p2"/>
          <p:cNvCxnSpPr/>
          <p:nvPr/>
        </p:nvCxnSpPr>
        <p:spPr>
          <a:xfrm>
            <a:off x="3022500" y="3859225"/>
            <a:ext cx="3099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3"/>
          <p:cNvGrpSpPr/>
          <p:nvPr/>
        </p:nvGrpSpPr>
        <p:grpSpPr>
          <a:xfrm>
            <a:off x="2108381" y="-1306799"/>
            <a:ext cx="4927237" cy="2681349"/>
            <a:chOff x="1966150" y="1367199"/>
            <a:chExt cx="2477100" cy="2603400"/>
          </a:xfrm>
        </p:grpSpPr>
        <p:sp>
          <p:nvSpPr>
            <p:cNvPr id="82" name="Google Shape;82;p3"/>
            <p:cNvSpPr/>
            <p:nvPr/>
          </p:nvSpPr>
          <p:spPr>
            <a:xfrm>
              <a:off x="2069650" y="1517375"/>
              <a:ext cx="2270100" cy="22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966150" y="1367199"/>
              <a:ext cx="2477100" cy="2603400"/>
            </a:xfrm>
            <a:prstGeom prst="rect">
              <a:avLst/>
            </a:prstGeom>
            <a:solidFill>
              <a:srgbClr val="CECFC5">
                <a:alpha val="3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1325893" y="1374550"/>
            <a:ext cx="719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hu-HU">
                <a:latin typeface="Poppins"/>
                <a:ea typeface="Poppins"/>
                <a:cs typeface="Poppins"/>
                <a:sym typeface="Poppins"/>
              </a:rPr>
            </a:br>
            <a:r>
              <a:rPr lang="hu-HU" sz="14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hu-HU" sz="1400">
                <a:latin typeface="Arial"/>
                <a:ea typeface="Arial"/>
                <a:cs typeface="Arial"/>
                <a:sym typeface="Arial"/>
              </a:rPr>
              <a:t>A Global Footprint Network (GFN) nevű nemzetközi szervezet évről évre kiszámolja,</a:t>
            </a:r>
            <a:br>
              <a:rPr lang="hu-HU" sz="1400"/>
            </a:br>
            <a:r>
              <a:rPr lang="hu-HU" sz="1400">
                <a:latin typeface="Arial"/>
                <a:ea typeface="Arial"/>
                <a:cs typeface="Arial"/>
                <a:sym typeface="Arial"/>
              </a:rPr>
              <a:t>hogy mikor van a Túllövés Napja - összehasonlítva a Föld adott évre vonatkozó</a:t>
            </a:r>
            <a:br>
              <a:rPr lang="hu-HU" sz="1400"/>
            </a:br>
            <a:r>
              <a:rPr lang="hu-HU" sz="1400">
                <a:latin typeface="Arial"/>
                <a:ea typeface="Arial"/>
                <a:cs typeface="Arial"/>
                <a:sym typeface="Arial"/>
              </a:rPr>
              <a:t>biokapacitását az emberiség ökológiai lábnyomával, így meghatározva, hogy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br>
              <a:rPr lang="hu-HU" sz="1400"/>
            </a:br>
            <a:r>
              <a:rPr lang="hu-HU" sz="1600" b="1" i="1">
                <a:solidFill>
                  <a:srgbClr val="FCE9D6"/>
                </a:solidFill>
                <a:latin typeface="Arial"/>
                <a:ea typeface="Arial"/>
                <a:cs typeface="Arial"/>
                <a:sym typeface="Arial"/>
              </a:rPr>
              <a:t>mely napon merítjük ki az </a:t>
            </a:r>
            <a:br>
              <a:rPr lang="hu-HU" sz="1600" b="1" i="1">
                <a:solidFill>
                  <a:srgbClr val="FCE9D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1600" b="1" i="1">
                <a:solidFill>
                  <a:srgbClr val="FCE9D6"/>
                </a:solidFill>
                <a:latin typeface="Arial"/>
                <a:ea typeface="Arial"/>
                <a:cs typeface="Arial"/>
                <a:sym typeface="Arial"/>
              </a:rPr>
              <a:t>1 évre rendelkezésre álló erőforrásokat!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</a:pPr>
            <a:br>
              <a:rPr lang="hu-HU"/>
            </a:br>
            <a:r>
              <a:rPr lang="hu-HU" sz="1400">
                <a:latin typeface="Arial"/>
                <a:ea typeface="Arial"/>
                <a:cs typeface="Arial"/>
                <a:sym typeface="Arial"/>
              </a:rPr>
              <a:t>A Túlfogyasztás Napja 2019-ben július 29-ére, 2020-ban pedig - a COVID-19-es járványból adódó környezethasználat-csökkenés eredményeként - augusztus 22-re esett. Tehát a koronavírus több, mint 3 héttel kevesebb terhelést, fogyasztást jelentett a Földnek.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1491600" y="352550"/>
            <a:ext cx="61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/>
              <a:t>Megoldás: Túlfogyasztás napja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4"/>
          <p:cNvGrpSpPr/>
          <p:nvPr/>
        </p:nvGrpSpPr>
        <p:grpSpPr>
          <a:xfrm>
            <a:off x="2896122" y="796233"/>
            <a:ext cx="6247878" cy="3551034"/>
            <a:chOff x="746050" y="352425"/>
            <a:chExt cx="7746900" cy="2800500"/>
          </a:xfrm>
        </p:grpSpPr>
        <p:sp>
          <p:nvSpPr>
            <p:cNvPr id="91" name="Google Shape;91;p4"/>
            <p:cNvSpPr/>
            <p:nvPr/>
          </p:nvSpPr>
          <p:spPr>
            <a:xfrm>
              <a:off x="746050" y="352425"/>
              <a:ext cx="7746900" cy="2800500"/>
            </a:xfrm>
            <a:prstGeom prst="rect">
              <a:avLst/>
            </a:prstGeom>
            <a:solidFill>
              <a:srgbClr val="AFB1A1">
                <a:alpha val="3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88327" y="460748"/>
              <a:ext cx="7262700" cy="25653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3581643" y="1252066"/>
            <a:ext cx="442098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>
                <a:solidFill>
                  <a:schemeClr val="lt1"/>
                </a:solidFill>
              </a:rPr>
              <a:t>A vásárlás a Te döntésed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3576438" y="1892709"/>
            <a:ext cx="4658328" cy="2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hu-HU" sz="1600">
                <a:latin typeface="Arial"/>
                <a:ea typeface="Arial"/>
                <a:cs typeface="Arial"/>
                <a:sym typeface="Arial"/>
              </a:rPr>
              <a:t>A vásárlással szavazol: eldöntheted, hogy mire van szükséged, és azt is, hogy mit és kit támogatsz elköltött forintjaiddal.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hu-HU" sz="1600">
                <a:latin typeface="Arial"/>
                <a:ea typeface="Arial"/>
                <a:cs typeface="Arial"/>
                <a:sym typeface="Arial"/>
              </a:rPr>
              <a:t>Ne finanszírozd a környezetszennyezést, a vegyszerezést, a gyermekmunkát, a káros és felesleges dolgok tömeges gyártását!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6056" y="1538675"/>
            <a:ext cx="4233300" cy="3374100"/>
          </a:xfrm>
          <a:prstGeom prst="rect">
            <a:avLst/>
          </a:prstGeom>
          <a:solidFill>
            <a:schemeClr val="accent3">
              <a:alpha val="74901"/>
            </a:scheme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5"/>
          <p:cNvGrpSpPr/>
          <p:nvPr/>
        </p:nvGrpSpPr>
        <p:grpSpPr>
          <a:xfrm>
            <a:off x="2285013" y="-1376375"/>
            <a:ext cx="4573965" cy="2603400"/>
            <a:chOff x="1966150" y="1379075"/>
            <a:chExt cx="2477100" cy="2603400"/>
          </a:xfrm>
        </p:grpSpPr>
        <p:sp>
          <p:nvSpPr>
            <p:cNvPr id="101" name="Google Shape;101;p5"/>
            <p:cNvSpPr/>
            <p:nvPr/>
          </p:nvSpPr>
          <p:spPr>
            <a:xfrm>
              <a:off x="1966150" y="1379075"/>
              <a:ext cx="2477100" cy="2603400"/>
            </a:xfrm>
            <a:prstGeom prst="rect">
              <a:avLst/>
            </a:prstGeom>
            <a:solidFill>
              <a:srgbClr val="AFB1A1">
                <a:alpha val="39215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069650" y="1517375"/>
              <a:ext cx="2270100" cy="22638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dash"/>
              <a:round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5"/>
          <p:cNvSpPr txBox="1">
            <a:spLocks noGrp="1"/>
          </p:cNvSpPr>
          <p:nvPr>
            <p:ph idx="2" type="body"/>
          </p:nvPr>
        </p:nvSpPr>
        <p:spPr>
          <a:xfrm>
            <a:off x="523874" y="1989822"/>
            <a:ext cx="3464688" cy="2598361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/>
              <a:t>Saját szatyor - érdemes mindig magadnál tartani egyet</a:t>
            </a:r>
            <a:endParaRPr/>
          </a:p>
          <a:p>
            <a:pPr algn="l" indent="-3175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hu-HU"/>
              <a:t>Írj bevásárlólistát</a:t>
            </a:r>
            <a:endParaRPr/>
          </a:p>
          <a:p>
            <a:pPr algn="l" indent="-3175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hu-HU"/>
              <a:t>Helyben vásárolj</a:t>
            </a:r>
            <a:endParaRPr/>
          </a:p>
          <a:p>
            <a:pPr algn="l" indent="-317500" lvl="0" marL="4572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lang="hu-HU"/>
              <a:t>Olvasd el a címkéket</a:t>
            </a:r>
            <a:endParaRPr/>
          </a:p>
          <a:p>
            <a:pPr algn="l" indent="0" lvl="0" marL="139700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400"/>
              <a:buNone/>
            </a:pPr>
            <a:r>
              <a:rPr lang="hu-HU"/>
              <a:t>+1: Éhesen ne menj vásárolni</a:t>
            </a: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1491600" y="352550"/>
            <a:ext cx="61608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/>
              <a:t>Pár alapszabály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4510155" y="1855425"/>
            <a:ext cx="1827230" cy="274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 r="20"/>
          <a:stretch/>
        </p:blipFill>
        <p:spPr>
          <a:xfrm>
            <a:off x="6858978" y="1858775"/>
            <a:ext cx="1827226" cy="274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"/>
          <p:cNvGrpSpPr/>
          <p:nvPr/>
        </p:nvGrpSpPr>
        <p:grpSpPr>
          <a:xfrm>
            <a:off x="2285013" y="-1376375"/>
            <a:ext cx="4573965" cy="2603400"/>
            <a:chOff x="1966150" y="1379075"/>
            <a:chExt cx="2477100" cy="2603400"/>
          </a:xfrm>
        </p:grpSpPr>
        <p:sp>
          <p:nvSpPr>
            <p:cNvPr id="112" name="Google Shape;112;p6"/>
            <p:cNvSpPr/>
            <p:nvPr/>
          </p:nvSpPr>
          <p:spPr>
            <a:xfrm>
              <a:off x="1966150" y="1379075"/>
              <a:ext cx="2477100" cy="2603400"/>
            </a:xfrm>
            <a:prstGeom prst="rect">
              <a:avLst/>
            </a:prstGeom>
            <a:solidFill>
              <a:srgbClr val="AFB1A1">
                <a:alpha val="3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069650" y="1517375"/>
              <a:ext cx="2270100" cy="22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6"/>
          <p:cNvSpPr txBox="1">
            <a:spLocks noGrp="1"/>
          </p:cNvSpPr>
          <p:nvPr>
            <p:ph type="title" idx="8"/>
          </p:nvPr>
        </p:nvSpPr>
        <p:spPr>
          <a:xfrm>
            <a:off x="1491600" y="352550"/>
            <a:ext cx="61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/>
              <a:t>Csomagolásmentes alapok</a:t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953950" y="1560325"/>
            <a:ext cx="1678200" cy="3583725"/>
          </a:xfrm>
          <a:prstGeom prst="rect">
            <a:avLst/>
          </a:prstGeom>
          <a:solidFill>
            <a:schemeClr val="accent3">
              <a:alpha val="7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2852660" y="1567130"/>
            <a:ext cx="1678200" cy="3583725"/>
          </a:xfrm>
          <a:prstGeom prst="rect">
            <a:avLst/>
          </a:prstGeom>
          <a:solidFill>
            <a:schemeClr val="accent3">
              <a:alpha val="7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4661096" y="1559434"/>
            <a:ext cx="1678200" cy="3583725"/>
          </a:xfrm>
          <a:prstGeom prst="rect">
            <a:avLst/>
          </a:prstGeom>
          <a:solidFill>
            <a:schemeClr val="accent3">
              <a:alpha val="7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6511837" y="1559434"/>
            <a:ext cx="1678200" cy="3588000"/>
          </a:xfrm>
          <a:prstGeom prst="rect">
            <a:avLst/>
          </a:prstGeom>
          <a:solidFill>
            <a:schemeClr val="accent3">
              <a:alpha val="7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892007" y="1560325"/>
            <a:ext cx="1766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Textil zsák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subTitle" idx="1"/>
          </p:nvPr>
        </p:nvSpPr>
        <p:spPr>
          <a:xfrm>
            <a:off x="952036" y="2421349"/>
            <a:ext cx="1678200" cy="226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/>
              <a:t>Tarts a táskádban mindig egy textil zsákot, sosem lehet tudni, mikor lesz rá szükséged! Belepakolhatod a vásárolt termékeket és jól jöhet egy előre nem tervezett vásárláskor is. </a:t>
            </a: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ctrTitle" idx="2"/>
          </p:nvPr>
        </p:nvSpPr>
        <p:spPr>
          <a:xfrm>
            <a:off x="2718666" y="1687208"/>
            <a:ext cx="1766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Tároló- eszközök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subTitle" idx="3"/>
          </p:nvPr>
        </p:nvSpPr>
        <p:spPr>
          <a:xfrm>
            <a:off x="2847587" y="2421349"/>
            <a:ext cx="1678200" cy="193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/>
              <a:t>Műanyag, fém edényben vásárolhatsz a piacon például sajtot, felvágottat, tésztát, babot stb. Ha tojástartót viszel, sok helyen újra lehet tölteni.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ctrTitle" idx="4"/>
          </p:nvPr>
        </p:nvSpPr>
        <p:spPr>
          <a:xfrm>
            <a:off x="4633225" y="1559434"/>
            <a:ext cx="1766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Üvegek</a:t>
            </a: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subTitle" idx="5"/>
          </p:nvPr>
        </p:nvSpPr>
        <p:spPr>
          <a:xfrm>
            <a:off x="4656023" y="2421349"/>
            <a:ext cx="1678200" cy="220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/>
              <a:t>Üveges tárolókban könnyen tudsz folyékonyabb termékeket hazahozni.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/>
              <a:t>Például tejföl, tej, savanyúkáposzta, méz,  folyékony szappan vagy akár mosószer.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ctrTitle" idx="6"/>
          </p:nvPr>
        </p:nvSpPr>
        <p:spPr>
          <a:xfrm>
            <a:off x="6501690" y="1690951"/>
            <a:ext cx="17661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Kosár, szatyrok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subTitle" idx="7"/>
          </p:nvPr>
        </p:nvSpPr>
        <p:spPr>
          <a:xfrm>
            <a:off x="6501690" y="2421349"/>
            <a:ext cx="1678200" cy="211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/>
              <a:t>Vigyél magaddal bevásárláshoz fonott kosarat, ebben szállíthatod a csomagolás-mentes kellékeidet is! A kosárba és szütyőkbe is beletehetsz például kenyeret, zöldséget és gyümölcsöt.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>
            <a:off x="2437413" y="-1223975"/>
            <a:ext cx="4573965" cy="2603400"/>
            <a:chOff x="1966150" y="1379075"/>
            <a:chExt cx="2477100" cy="2603400"/>
          </a:xfrm>
        </p:grpSpPr>
        <p:sp>
          <p:nvSpPr>
            <p:cNvPr id="132" name="Google Shape;132;p7"/>
            <p:cNvSpPr/>
            <p:nvPr/>
          </p:nvSpPr>
          <p:spPr>
            <a:xfrm>
              <a:off x="1966150" y="1379075"/>
              <a:ext cx="2477100" cy="2603400"/>
            </a:xfrm>
            <a:prstGeom prst="rect">
              <a:avLst/>
            </a:prstGeom>
            <a:solidFill>
              <a:srgbClr val="AFB1A1">
                <a:alpha val="3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069650" y="1517375"/>
              <a:ext cx="2270100" cy="22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7"/>
          <p:cNvSpPr txBox="1">
            <a:spLocks noGrp="1"/>
          </p:cNvSpPr>
          <p:nvPr>
            <p:ph type="title" idx="6"/>
          </p:nvPr>
        </p:nvSpPr>
        <p:spPr>
          <a:xfrm>
            <a:off x="1491600" y="352550"/>
            <a:ext cx="61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/>
              <a:t>Keresd először helyben</a:t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0" y="1773227"/>
            <a:ext cx="7947300" cy="1472145"/>
          </a:xfrm>
          <a:prstGeom prst="rect">
            <a:avLst/>
          </a:prstGeom>
          <a:solidFill>
            <a:srgbClr val="AFB1A1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ctrTitle"/>
          </p:nvPr>
        </p:nvSpPr>
        <p:spPr>
          <a:xfrm>
            <a:off x="1350653" y="1593725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Piac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subTitle" idx="1"/>
          </p:nvPr>
        </p:nvSpPr>
        <p:spPr>
          <a:xfrm>
            <a:off x="1350653" y="2156865"/>
            <a:ext cx="2008117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Sok helyi termelőt találhatsz egy helyen, akik nem néznek furcsán, ha elutasítod a nejlonzacskót.</a:t>
            </a:r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ctrTitle" idx="2"/>
          </p:nvPr>
        </p:nvSpPr>
        <p:spPr>
          <a:xfrm>
            <a:off x="3610507" y="1615775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Helyi termelők</a:t>
            </a:r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subTitle" idx="3"/>
          </p:nvPr>
        </p:nvSpPr>
        <p:spPr>
          <a:xfrm>
            <a:off x="3604682" y="2230737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/>
              <a:t>Vásárlásoddal a közeledben élő vállalkozásokat támogatod.</a:t>
            </a: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1196700" y="3416796"/>
            <a:ext cx="7947300" cy="1498214"/>
          </a:xfrm>
          <a:prstGeom prst="rect">
            <a:avLst/>
          </a:prstGeom>
          <a:solidFill>
            <a:srgbClr val="AFB1A1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ctrTitle" idx="4"/>
          </p:nvPr>
        </p:nvSpPr>
        <p:spPr>
          <a:xfrm>
            <a:off x="5885947" y="1615775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Szedd magad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subTitle" idx="5"/>
          </p:nvPr>
        </p:nvSpPr>
        <p:spPr>
          <a:xfrm>
            <a:off x="5870362" y="2278825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Szuper program és emellett még a származási helyről is megbizonyosodhatsz.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ctrTitle" idx="7"/>
          </p:nvPr>
        </p:nvSpPr>
        <p:spPr>
          <a:xfrm>
            <a:off x="1366262" y="3207950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Adománybolt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subTitle" idx="8"/>
          </p:nvPr>
        </p:nvSpPr>
        <p:spPr>
          <a:xfrm>
            <a:off x="1366262" y="3835925"/>
            <a:ext cx="207696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/>
              <a:t>Rengeteg kincset találhatsz és te is elviheted a már nem használt, jó állapotú tárgyaidat.</a:t>
            </a: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ctrTitle" idx="9"/>
          </p:nvPr>
        </p:nvSpPr>
        <p:spPr>
          <a:xfrm>
            <a:off x="3618312" y="3207950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Garázsvásár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subTitle" idx="13"/>
          </p:nvPr>
        </p:nvSpPr>
        <p:spPr>
          <a:xfrm>
            <a:off x="3618312" y="3835925"/>
            <a:ext cx="1907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/>
              <a:t>Ami másnak már nem kell, lehet neked épp szükséges. Akár barátokkal is szervezhettek.</a:t>
            </a:r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ctrTitle" idx="14"/>
          </p:nvPr>
        </p:nvSpPr>
        <p:spPr>
          <a:xfrm>
            <a:off x="5870362" y="3207950"/>
            <a:ext cx="1907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/>
              <a:t>Marketplace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subTitle" idx="15"/>
          </p:nvPr>
        </p:nvSpPr>
        <p:spPr>
          <a:xfrm>
            <a:off x="5801178" y="3832581"/>
            <a:ext cx="2076938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Könnyen keresgélhetsz online szinte bármit a kanapéd kényelméből.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cxnSp>
        <p:nvCxnSpPr>
          <p:cNvPr id="149" name="Google Shape;149;p7"/>
          <p:cNvCxnSpPr>
            <a:stCxn id="135" idx="3"/>
          </p:cNvCxnSpPr>
          <p:nvPr/>
        </p:nvCxnSpPr>
        <p:spPr>
          <a:xfrm>
            <a:off x="7947300" y="2509300"/>
            <a:ext cx="1196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0" name="Google Shape;150;p7"/>
          <p:cNvCxnSpPr>
            <a:stCxn id="140" idx="1"/>
          </p:cNvCxnSpPr>
          <p:nvPr/>
        </p:nvCxnSpPr>
        <p:spPr>
          <a:xfrm rot="10800000">
            <a:off x="0" y="4165903"/>
            <a:ext cx="1196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4948951" y="0"/>
            <a:ext cx="4188993" cy="5157833"/>
          </a:xfrm>
          <a:prstGeom prst="rect">
            <a:avLst/>
          </a:prstGeom>
          <a:solidFill>
            <a:srgbClr val="AFB1A1"/>
          </a:solidFill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4955007" y="396870"/>
            <a:ext cx="400019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>
                <a:solidFill>
                  <a:schemeClr val="lt1"/>
                </a:solidFill>
              </a:rPr>
              <a:t>Csomagolásmentes boltok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5369004" y="2047575"/>
            <a:ext cx="3172200" cy="260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/>
              <a:t>Egyre több helyen nyitnak csomagolásmentes boltok, ahol csomagolóanyag nélkül tudsz  megvásárolni rengeteg terméket! Például: nassolni valók, tea, kávé, liszt, ecet, wc papír.</a:t>
            </a:r>
            <a:br>
              <a:rPr lang="hu-HU"/>
            </a:br>
            <a:br>
              <a:rPr lang="hu-HU"/>
            </a:br>
            <a:r>
              <a:rPr lang="hu-HU"/>
              <a:t>Nagy előnye, hogy pontosan annyit tudsz vásárolni, amennyire szükséged van, így nem kell a kiszerelés miatt sem pazarolnod.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485904" y="1284969"/>
            <a:ext cx="2938399" cy="52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>
                <a:solidFill>
                  <a:schemeClr val="lt1"/>
                </a:solidFill>
                <a:latin typeface="Lobster Two"/>
                <a:ea typeface="Lobster Two"/>
                <a:cs typeface="Lobster Two"/>
                <a:sym typeface="Lobster Two"/>
              </a:rPr>
              <a:t>Nektek van a közeletekben?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9"/>
          <p:cNvGrpSpPr/>
          <p:nvPr/>
        </p:nvGrpSpPr>
        <p:grpSpPr>
          <a:xfrm>
            <a:off x="2285013" y="-1376375"/>
            <a:ext cx="4573965" cy="2603400"/>
            <a:chOff x="1966150" y="1379075"/>
            <a:chExt cx="2477100" cy="2603400"/>
          </a:xfrm>
        </p:grpSpPr>
        <p:sp>
          <p:nvSpPr>
            <p:cNvPr id="164" name="Google Shape;164;p9"/>
            <p:cNvSpPr/>
            <p:nvPr/>
          </p:nvSpPr>
          <p:spPr>
            <a:xfrm>
              <a:off x="1966150" y="1379075"/>
              <a:ext cx="2477100" cy="2603400"/>
            </a:xfrm>
            <a:prstGeom prst="rect">
              <a:avLst/>
            </a:prstGeom>
            <a:solidFill>
              <a:srgbClr val="AFB1A1">
                <a:alpha val="3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069650" y="1517375"/>
              <a:ext cx="2270100" cy="22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 idx="8"/>
          </p:nvPr>
        </p:nvSpPr>
        <p:spPr>
          <a:xfrm>
            <a:off x="1491600" y="352550"/>
            <a:ext cx="61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/>
              <a:t>Mit jelentenek ezek a jelzések?</a:t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460154" y="1560324"/>
            <a:ext cx="1358100" cy="13581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3759960" y="1576690"/>
            <a:ext cx="1358100" cy="13581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5469334" y="1576690"/>
            <a:ext cx="1358100" cy="13581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7153405" y="1560324"/>
            <a:ext cx="1358100" cy="13581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105195" y="3117634"/>
            <a:ext cx="8909331" cy="2029800"/>
          </a:xfrm>
          <a:prstGeom prst="rect">
            <a:avLst/>
          </a:prstGeom>
          <a:solidFill>
            <a:schemeClr val="accent3">
              <a:alpha val="7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subTitle" idx="7"/>
          </p:nvPr>
        </p:nvSpPr>
        <p:spPr>
          <a:xfrm>
            <a:off x="291312" y="3101269"/>
            <a:ext cx="8569467" cy="197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 sz="1100"/>
              <a:t>Magyar termék: Hazai áruk könnyű és egyértelmű azonosíthatóságát segíti.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 sz="1100"/>
              <a:t>Bio termék: Ökológiai termesztésből származó zöldséget, gyümölcsöt, fűszert, húst vagy belőlük készült termékek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 sz="1100"/>
              <a:t>Fairtrade: A termék méltányos áron, tisztességes munkakörülmények között lett előállítva, jellemzően kávé, kakaó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 sz="1100"/>
              <a:t>FSC: Fenntartható erdőgazdálkodásból származó termék, a kivágott fákat újratelepítik, általában papírárun található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 sz="1100"/>
              <a:t>Recycle: A csomagolás újrahasznosításra alkalmas, ennek azonban egyik feltétele a szelektív hulladékgyűjtés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702" y="1795323"/>
            <a:ext cx="888101" cy="88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>
            <a:off x="2092278" y="1526394"/>
            <a:ext cx="1358100" cy="13581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6941" y="1883855"/>
            <a:ext cx="944398" cy="63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2706" y="1795323"/>
            <a:ext cx="746054" cy="89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 descr="Környezetbarát termékek jelölése - Fair Trad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5742" y="1795323"/>
            <a:ext cx="786302" cy="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1191" y="1788526"/>
            <a:ext cx="894898" cy="89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ero Waste Workshop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E9E9E"/>
      </a:accent1>
      <a:accent2>
        <a:srgbClr val="E5AC77"/>
      </a:accent2>
      <a:accent3>
        <a:srgbClr val="AFB1A1"/>
      </a:accent3>
      <a:accent4>
        <a:srgbClr val="E0E0DA"/>
      </a:accent4>
      <a:accent5>
        <a:srgbClr val="F9CB9C"/>
      </a:accent5>
      <a:accent6>
        <a:srgbClr val="D9EAD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892C6844B799242A84CE20E04557797" ma:contentTypeVersion="20" ma:contentTypeDescription="Új dokumentum létrehozása." ma:contentTypeScope="" ma:versionID="b8352aba41d37cbfa8bd73929f60cea3">
  <xsd:schema xmlns:xsd="http://www.w3.org/2001/XMLSchema" xmlns:xs="http://www.w3.org/2001/XMLSchema" xmlns:p="http://schemas.microsoft.com/office/2006/metadata/properties" xmlns:ns2="63a28b9d-e79b-41d7-835b-af525eb0a49e" xmlns:ns3="04ebe9d3-609c-47ba-bc98-15eb7d22b80d" targetNamespace="http://schemas.microsoft.com/office/2006/metadata/properties" ma:root="true" ma:fieldsID="76a7f6e5c0eedda882195602e6d44385" ns2:_="" ns3:_="">
    <xsd:import namespace="63a28b9d-e79b-41d7-835b-af525eb0a49e"/>
    <xsd:import namespace="04ebe9d3-609c-47ba-bc98-15eb7d22b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_x00e1_tum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28b9d-e79b-41d7-835b-af525eb0a4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Láttamozási állapot" ma:internalName="L_x00e1_ttamoz_x00e1_si_x0020__x00e1_llapot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Képcímkék" ma:readOnly="false" ma:fieldId="{5cf76f15-5ced-4ddc-b409-7134ff3c332f}" ma:taxonomyMulti="true" ma:sspId="6f6df0d2-d42d-41d5-a93f-8657cf7686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_x00e1_tum" ma:index="25" nillable="true" ma:displayName="dátum" ma:format="DateOnly" ma:internalName="d_x00e1_tum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be9d3-609c-47ba-bc98-15eb7d22b8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1aee86-26cc-45d9-b73b-2aa53cb929cf}" ma:internalName="TaxCatchAll" ma:showField="CatchAllData" ma:web="04ebe9d3-609c-47ba-bc98-15eb7d22b8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FE9443-01C4-4A4F-B02F-61B87C167570}"/>
</file>

<file path=customXml/itemProps2.xml><?xml version="1.0" encoding="utf-8"?>
<ds:datastoreItem xmlns:ds="http://schemas.openxmlformats.org/officeDocument/2006/customXml" ds:itemID="{E9D0053F-EEC0-4B1A-BA25-FA38BB152E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Diavetítés a képernyőre (16:9 oldalarány)</PresentationFormat>
  <Slides>11</Slides>
  <Notes>11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Zero Waste Workshop by Slidesgo</vt:lpstr>
      <vt:lpstr>Tudatos vásárlás</vt:lpstr>
      <vt:lpstr>2022.07.28</vt:lpstr>
      <vt:lpstr>Megoldás: Túlfogyasztás napja</vt:lpstr>
      <vt:lpstr>A vásárlás a Te döntésed</vt:lpstr>
      <vt:lpstr>Pár alapszabály</vt:lpstr>
      <vt:lpstr>Csomagolásmentes alapok</vt:lpstr>
      <vt:lpstr>Keresd először helyben</vt:lpstr>
      <vt:lpstr>Csomagolásmentes boltok</vt:lpstr>
      <vt:lpstr>Mit jelentenek ezek a jelzések?</vt:lpstr>
      <vt:lpstr>Önkéntes minimalizmus Amikor a hulladékcsökkentés életmóddá válik</vt:lpstr>
      <vt:lpstr>Bea Johnson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Tudatos vásárlás</dc:title>
  <dc:creator>Szilvia</dc:creator>
  <cp:revision>1</cp:revision>
  <dcterms:modified xsi:type="dcterms:W3CDTF">2023-12-08T14:31:20Z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1500679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D9.1.2</vt:lpwstr>
  </property>
</Properties>
</file>