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notesSlide+xml" PartName="/ppt/notesSlides/notesSlide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.xml"/>
  <Override ContentType="application/vnd.openxmlformats-officedocument.presentationml.notesMaster+xml" PartName="/ppt/notesMasters/notesMaster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Override ContentType="application/vnd.openxmlformats-officedocument.presentationml.tableStyles+xml" PartName="/ppt/tableStyles.xml"/>
  <Override ContentType="application/vnd.openxmlformats-officedocument.presentationml.presProps+xml" PartName="/ppt/presProps.xml"/>
  <Override ContentType="application/vnd.openxmlformats-officedocument.customXmlProperties+xml" PartName="/customXml/itemProps1.xml"/>
  <Override ContentType="application/vnd.openxmlformats-package.core-properties+xml" PartName="/docProps/core.xml"/>
  <Override ContentType="application/vnd.openxmlformats-officedocument.customXmlProperties+xml" PartName="/customXml/itemProps2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XmlProperties+xml" PartName="/customXml/itemProps3.xml"/>
  <Override ContentType="application/vnd.openxmlformats-officedocument.custom-properties+xml" PartName="/docProps/custom.xml"/>
  <Default ContentType="image/jpeg" Extension="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embeddedFontLst>
    <p:embeddedFont>
      <p:font typeface="Caveat Brush" pitchFamily="2" charset="0"/>
      <p:regular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JDly6gvVKf9bL5BZ05ksO3gfD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customschemas.google.com/relationships/presentationmetadata" Target="metadata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e1b3f2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23e1b3f2e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Mielőtt elkezdődik az előadás, bemelegítőképp nézzünk meg egy videót: </a:t>
            </a:r>
            <a:r>
              <a:rPr lang="hu-HU" b="1">
                <a:solidFill>
                  <a:schemeClr val="dk1"/>
                </a:solidFill>
              </a:rPr>
              <a:t>https://www.youtube.com/watch?v=ErPvDomIUZE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(Egyes iskolákban már látták, de ajánljuk megnézni újra)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Ha mégis vásárolnunk kell, figyeljünk arra, hogy olyan csomagolóanyagot válasszunk, ami újrahasznosítható!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hu-HU"/>
            </a:br>
            <a:r>
              <a:rPr lang="hu-HU"/>
              <a:t>Fontos!! A </a:t>
            </a:r>
            <a:r>
              <a:rPr lang="hu-HU" b="1"/>
              <a:t>szelektív hulladékgyűjtés csak egy eszköz</a:t>
            </a:r>
            <a:r>
              <a:rPr lang="hu-HU"/>
              <a:t>, hogy a károkat minimalizáljuk, de NEM A CÉL.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Papír:  Hulladéklerakóban nem bomlik le a kevés fény, levegő és a páratartalom miatt.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Üveg: Üveghulladék nem bomlik le, ha szemétbe dobjuk, ha hulladéklerakóba kerül, akkor értékes nyersanyagot veszítünk, szelektálva 100%-ban újrahasznosítható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Fém: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Az alumínium italdoboz a leggazdaságosabban, minőségveszteség nélkül 100%-ban újrahasznosítható csomagolóanyag: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beolvasztása az elsődleges alumíniumgyártáshoz képest 95%-os energiamegtakarítást eredményez.</a:t>
            </a:r>
            <a:r>
              <a:rPr lang="hu-HU"/>
              <a:t> </a:t>
            </a:r>
            <a:br>
              <a:rPr lang="hu-HU"/>
            </a:br>
            <a:r>
              <a:rPr lang="hu-HU"/>
              <a:t>Érdekesség: Magyarországon a ma használt alumíniumoknak a 70%-át a 2. világháború óta tartjuk körforgásban. Ezt azt jelenti, hogy ha veszek egy alumínium italosdobozt, akkor lehet, hogy például egy vadászrepülő alkatrésze volt.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Műanyag: Mit gondoltok miért ennyire népszerű a műanyag használata csomagolóanyagként? (olcsó, könnyű és tartós)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De gondoljunk csak vissza a teknősünkre… mekkora károkat tud okozni ez a földünknek?</a:t>
            </a:r>
            <a:br>
              <a:rPr lang="hu-HU"/>
            </a:br>
            <a:r>
              <a:rPr lang="hu-HU"/>
              <a:t>A szelektíven gyűjtött palackokat színek szerint szétválogatják, ledarálják és granulálják. </a:t>
            </a:r>
            <a:r>
              <a:rPr lang="hu-HU" b="1"/>
              <a:t>Nem minden műanyag hasznosítható újra! </a:t>
            </a:r>
            <a:r>
              <a:rPr lang="hu-HU"/>
              <a:t>A hosszútávú megoldás a műanyagok használatának mérséklése, leállítása lenne.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lang="hu-HU"/>
            </a:br>
            <a:br>
              <a:rPr lang="hu-HU"/>
            </a:b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Pár apró ötlettel már tehetünk azért, hogy kevesebb szemetet termeljünk.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Ha még kicsi energiát is belefektetünk A körforgást mi is tudjuk segíteni kreatív ötletekkel.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Ti milyen kreatív ötleteket csináltatok már otthon?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Rengeteg dolgot könnyedén elkészíthetünk otthon is. Ez a felsorolás egy kis csomag, de ezen felül millió ötletet találhattok online.</a:t>
            </a:r>
            <a:br>
              <a:rPr lang="hu-HU"/>
            </a:br>
            <a:r>
              <a:rPr lang="hu-HU"/>
              <a:t>Ezek kis kedvcsinálók!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És nektek van ötletetek?</a:t>
            </a:r>
            <a:br>
              <a:rPr lang="hu-HU"/>
            </a:br>
            <a:r>
              <a:rPr lang="hu-HU"/>
              <a:t>És akkor most játszunk!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Mit jelent a körforgás? </a:t>
            </a:r>
            <a:br>
              <a:rPr lang="hu-HU"/>
            </a:br>
            <a:r>
              <a:rPr lang="hu-HU"/>
              <a:t>Az élet minden területén kialakult a világban különböző formában. (Itt nyissuk ki a kérdést, és vonjuk be a gyerekeket)</a:t>
            </a:r>
            <a:br>
              <a:rPr lang="hu-HU"/>
            </a:br>
            <a:r>
              <a:rPr lang="hu-HU"/>
              <a:t>Megoldási lehetőségek: víz körforgása, évszakok, komposzt, élet körforgása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körülöttünk lévő környezet évmilliók óta kialakított különböző körforgásokat. Itt van például a víz körforgása is.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Évszakok: folyamatosan egymás után következnek. Nincs virágzás nélkül termés. Éjszaka után mindig érkezik a nappal</a:t>
            </a:r>
            <a:br>
              <a:rPr lang="hu-HU"/>
            </a:br>
            <a:r>
              <a:rPr lang="hu-HU"/>
              <a:t>Az élet körforgása: Szülő gondoskodik a gyerekről, ezután a gyerek önállósodik és utána a gyerek gondoskodik a szülőről</a:t>
            </a:r>
            <a:br>
              <a:rPr lang="hu-HU"/>
            </a:br>
            <a:r>
              <a:rPr lang="hu-HU"/>
              <a:t>Tápláléklánc: az állatok is körforgásban élnek. Egyik állat megeszi a másik állatot, majd meghal.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A természetben létező körfolyamatok nem termelnek felesleges anyagokat,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melléktermékeket. Ami az egyik élő szervezet kibocsátott anyaga, mellékterméke,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az a másik élőlény tápláléka, energiaforrása. Ez a rendszer évmilliók alatt alakult ki,</a:t>
            </a:r>
            <a:r>
              <a:rPr lang="hu-HU"/>
              <a:t> </a:t>
            </a:r>
            <a:r>
              <a:rPr lang="hu-HU">
                <a:latin typeface="Arial"/>
                <a:ea typeface="Arial"/>
                <a:cs typeface="Arial"/>
                <a:sym typeface="Arial"/>
              </a:rPr>
              <a:t>és tökéletesen működik, mind a mai napig</a:t>
            </a:r>
            <a:r>
              <a:rPr lang="hu-HU"/>
              <a:t>.</a:t>
            </a:r>
            <a:br>
              <a:rPr lang="hu-HU">
                <a:latin typeface="Arial"/>
                <a:ea typeface="Arial"/>
                <a:cs typeface="Arial"/>
                <a:sym typeface="Arial"/>
              </a:rPr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Mit gondoltok van-e olyan csepp víz, ami nem hasznosul? (nincs, minden csepp víznek helye van a természetben)</a:t>
            </a:r>
            <a:br>
              <a:rPr lang="hu-HU">
                <a:latin typeface="Arial"/>
                <a:ea typeface="Arial"/>
                <a:cs typeface="Arial"/>
                <a:sym typeface="Arial"/>
              </a:rPr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Hányszor tudja a természet ezt a folyamatot megcsinálni? (végtelenszer)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>
                <a:latin typeface="Arial"/>
                <a:ea typeface="Arial"/>
                <a:cs typeface="Arial"/>
                <a:sym typeface="Arial"/>
              </a:rPr>
              <a:t>Aztán beleavatkozott az ember, és olyan anyagokat hozott a körforgásba, amit a természet nem tud lebontani.</a:t>
            </a:r>
            <a:br>
              <a:rPr lang="hu-HU">
                <a:latin typeface="Arial"/>
                <a:ea typeface="Arial"/>
                <a:cs typeface="Arial"/>
                <a:sym typeface="Arial"/>
              </a:rPr>
            </a:br>
            <a:r>
              <a:rPr lang="hu-HU">
                <a:latin typeface="Arial"/>
                <a:ea typeface="Arial"/>
                <a:cs typeface="Arial"/>
                <a:sym typeface="Arial"/>
              </a:rPr>
              <a:t>Nyissuk ki ezt a kérdéskört közösen..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Tudunk jól is beavatkozni a körforgásba! A komposzt egy tökéletes példa erre! A háztartásunk hulladékának nagyjából a harmada komposztálható anyagból áll.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A nagy előnye, hogy természet körforgásába visszakerülhetnek. Legegyszerűbb a kert végébe egy komposztáló készítése, de vannak megoldások már lakásokban is.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/>
              <a:t>MI MINDENT TUDSZ KOMPOSZTÁLNI?</a:t>
            </a:r>
            <a:br>
              <a:rPr lang="hu-HU"/>
            </a:br>
            <a:r>
              <a:rPr lang="hu-HU"/>
              <a:t>A konyhából és a háztartásból: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zöldségtisztítás hulladékai, kávé- és teazacc, hervadt virág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növényevő kisállatok ürüléke a forgácsalommal együtt, toll, szőr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papír (selyempapír, tojásdoboz, feldarabolva), gyapjú-, pamut- és lenvászon (jól feldarabolva)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kertből: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levágott fű, kerti gyomok (virágzás előtt)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hu-HU"/>
              <a:t>falevél, szalma, összeaprított ágak, gallyak, elszáradt virágok, zöldségnövények szára, hullott gyümölcsök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 b="1"/>
              <a:t>A fogyasztás életünk része</a:t>
            </a:r>
            <a:r>
              <a:rPr lang="hu-HU"/>
              <a:t>, ezt kiiktatni nem fogjuk tudni. Viszont azon elgondolkodhatunk, hogyan tudnánk a gazdaságunkat fenntarthatóvá varázsolni.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Először bonyolultnak hangzik a neve, de tényleg nem az!</a:t>
            </a:r>
            <a:br>
              <a:rPr lang="hu-HU"/>
            </a:br>
            <a:r>
              <a:rPr lang="hu-HU" b="1"/>
              <a:t>Képzeljük el, hogy a természet körforgását kialakítjuk a gazdaságunkban is!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Ez azt jelenti, hogy a megvásárolt termékek tartós, természetes anyagból készülnek, nem feleslegesek. És ha esetleg már nincs rá szükség, újrahasznosítható legyen.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Láttatok már olyat, hogy egy teknős belegabalyodott egy nejlon zacskóba vagy műanyagba?</a:t>
            </a:r>
            <a:br>
              <a:rPr lang="hu-HU"/>
            </a:br>
            <a:r>
              <a:rPr lang="hu-HU"/>
              <a:t>Gondoljuk ezt végig a körforgás szempontjából. Mi fog történni a teknőssel?</a:t>
            </a:r>
            <a:br>
              <a:rPr lang="hu-HU"/>
            </a:br>
            <a:r>
              <a:rPr lang="hu-HU"/>
              <a:t>El fog pusztulni. A teknős lebomlik? (igen) A műanyag szatyor lebomlik? (nem)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Így a zacskó további élőlényeket pusztíthat el.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Ki hozta létre ezt a zacskót? (mi emberek)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hu-HU"/>
              <a:t>A teknős csak úgy tudott találkozni a zacskóval, hogy mi emberek létrehoztuk.</a:t>
            </a:r>
            <a:br>
              <a:rPr lang="hu-HU"/>
            </a:br>
            <a:r>
              <a:rPr lang="hu-HU"/>
              <a:t>Kép forrás: https://timesofmalta.com/articles/view/bags-and-balloons-ngo-documents-plastic-pollution-choking-sea-life.832801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A műanyagnak is lehet „körforgása”, átvitt értelemben.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Ha a műanyagunkat újrahasznosítják, akkor apró </a:t>
            </a:r>
            <a:r>
              <a:rPr lang="hu-HU" b="1"/>
              <a:t>granulátumokból</a:t>
            </a:r>
            <a:r>
              <a:rPr lang="hu-HU"/>
              <a:t> kerti szék, virágláda, polárpulóver is készülhető.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Ha a műanyag szemetünket nem hasznosítják újra, akkor elindul kis útjára, melynek a végén bekerül az óceánba (a mi példánk szerint). Az itt élő élőlények ételnek fogják nézni a kis műanyagokat és megeszik.</a:t>
            </a:r>
            <a:br>
              <a:rPr lang="hu-HU"/>
            </a:br>
            <a:r>
              <a:rPr lang="hu-HU"/>
              <a:t>A gyomrukban lévő műanyaggal halásszák ki az emberek a halat, melyet mi megeszünk. Ezzel az apró példával könnyen szemléltethetjük, hogy minden ember megérezheti a „műanyag kör”-t. Még akkor is, ha nem látjuk.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/>
              <a:t>Érdekességek a műanyagról: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-Magyarországon évente 200 millió darab zacskót használunk fel, amelyek átlagos használati ideje 1 óra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hu-HU">
                <a:solidFill>
                  <a:schemeClr val="dk1"/>
                </a:solidFill>
              </a:rPr>
              <a:t>-Becslések alapján km2 –enként 50.000 darab műanyag úszkál óceánjainkban --&gt; Sirályok és cápák gyomrában is találunk már műanyagot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4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4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14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4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14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14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14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14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4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4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14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1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14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4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14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" name="Google Shape;54;p14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14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4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4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4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4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4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4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4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4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4" name="Google Shape;64;p14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4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1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4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260" name="Google Shape;260;p24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4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4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4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4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24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272" name="Google Shape;272;p24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3" name="Google Shape;273;p24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74" name="Google Shape;274;p24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24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24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24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24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24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24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24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24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3" name="Google Shape;283;p24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24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288" name="Google Shape;288;p2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4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298" name="Google Shape;298;p2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25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309" name="Google Shape;309;p2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5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316" name="Google Shape;316;p25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5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5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325" name="Google Shape;325;p25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5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5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5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5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5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5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5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5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338" name="Google Shape;338;p2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81" name="Google Shape;81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1088200" y="1213050"/>
            <a:ext cx="35976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088200" y="2695350"/>
            <a:ext cx="35976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/>
          <p:nvPr/>
        </p:nvSpPr>
        <p:spPr>
          <a:xfrm rot="5400000">
            <a:off x="44982" y="-376819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16"/>
          <p:cNvGrpSpPr/>
          <p:nvPr/>
        </p:nvGrpSpPr>
        <p:grpSpPr>
          <a:xfrm rot="5400000" flipH="1">
            <a:off x="-719246" y="270418"/>
            <a:ext cx="1732599" cy="946480"/>
            <a:chOff x="6928067" y="2555588"/>
            <a:chExt cx="1830919" cy="1000190"/>
          </a:xfrm>
        </p:grpSpPr>
        <p:sp>
          <p:nvSpPr>
            <p:cNvPr id="92" name="Google Shape;92;p16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" name="Google Shape;93;p16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4" name="Google Shape;94;p16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6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6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6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6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6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6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6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6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3" name="Google Shape;103;p16"/>
          <p:cNvSpPr/>
          <p:nvPr/>
        </p:nvSpPr>
        <p:spPr>
          <a:xfrm rot="1800068" flipH="1">
            <a:off x="-403271" y="-83425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6"/>
          <p:cNvGrpSpPr/>
          <p:nvPr/>
        </p:nvGrpSpPr>
        <p:grpSpPr>
          <a:xfrm>
            <a:off x="132727" y="4122850"/>
            <a:ext cx="1161195" cy="734388"/>
            <a:chOff x="5161625" y="732525"/>
            <a:chExt cx="456050" cy="288425"/>
          </a:xfrm>
        </p:grpSpPr>
        <p:sp>
          <p:nvSpPr>
            <p:cNvPr id="105" name="Google Shape;105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16"/>
          <p:cNvSpPr/>
          <p:nvPr/>
        </p:nvSpPr>
        <p:spPr>
          <a:xfrm rot="5400067">
            <a:off x="5515996" y="2207138"/>
            <a:ext cx="4606353" cy="3411954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118" name="Google Shape;118;p17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17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126" name="Google Shape;126;p17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" name="Google Shape;127;p17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128" name="Google Shape;128;p17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7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7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7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7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7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p17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8"/>
          <p:cNvGrpSpPr/>
          <p:nvPr/>
        </p:nvGrpSpPr>
        <p:grpSpPr>
          <a:xfrm rot="6300008">
            <a:off x="-4701" y="428693"/>
            <a:ext cx="1161176" cy="734376"/>
            <a:chOff x="5161625" y="732525"/>
            <a:chExt cx="456050" cy="288425"/>
          </a:xfrm>
        </p:grpSpPr>
        <p:sp>
          <p:nvSpPr>
            <p:cNvPr id="141" name="Google Shape;141;p1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 rot="10800000">
            <a:off x="7894090" y="4282375"/>
            <a:ext cx="1161195" cy="734388"/>
            <a:chOff x="5161625" y="732525"/>
            <a:chExt cx="456050" cy="288425"/>
          </a:xfrm>
        </p:grpSpPr>
        <p:sp>
          <p:nvSpPr>
            <p:cNvPr id="151" name="Google Shape;151;p18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 idx="2"/>
          </p:nvPr>
        </p:nvSpPr>
        <p:spPr>
          <a:xfrm>
            <a:off x="1117325" y="1976875"/>
            <a:ext cx="1696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title" idx="3"/>
          </p:nvPr>
        </p:nvSpPr>
        <p:spPr>
          <a:xfrm>
            <a:off x="713275" y="2784250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ubTitle" idx="1"/>
          </p:nvPr>
        </p:nvSpPr>
        <p:spPr>
          <a:xfrm>
            <a:off x="713275" y="3239151"/>
            <a:ext cx="2504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 idx="4"/>
          </p:nvPr>
        </p:nvSpPr>
        <p:spPr>
          <a:xfrm>
            <a:off x="3723862" y="1976875"/>
            <a:ext cx="1696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 idx="5"/>
          </p:nvPr>
        </p:nvSpPr>
        <p:spPr>
          <a:xfrm>
            <a:off x="3319812" y="2784250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6"/>
          </p:nvPr>
        </p:nvSpPr>
        <p:spPr>
          <a:xfrm>
            <a:off x="3319812" y="3239151"/>
            <a:ext cx="2504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title" idx="7"/>
          </p:nvPr>
        </p:nvSpPr>
        <p:spPr>
          <a:xfrm>
            <a:off x="6330400" y="1976875"/>
            <a:ext cx="16962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title" idx="8"/>
          </p:nvPr>
        </p:nvSpPr>
        <p:spPr>
          <a:xfrm>
            <a:off x="5926349" y="2784250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9"/>
          </p:nvPr>
        </p:nvSpPr>
        <p:spPr>
          <a:xfrm>
            <a:off x="5926350" y="3239151"/>
            <a:ext cx="2504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/>
          <p:nvPr/>
        </p:nvSpPr>
        <p:spPr>
          <a:xfrm>
            <a:off x="86479" y="-209112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19"/>
          <p:cNvGrpSpPr/>
          <p:nvPr/>
        </p:nvGrpSpPr>
        <p:grpSpPr>
          <a:xfrm>
            <a:off x="-217579" y="4186279"/>
            <a:ext cx="1598239" cy="746840"/>
            <a:chOff x="2431350" y="1519275"/>
            <a:chExt cx="925925" cy="432675"/>
          </a:xfrm>
        </p:grpSpPr>
        <p:sp>
          <p:nvSpPr>
            <p:cNvPr id="174" name="Google Shape;174;p19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9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/>
          <p:nvPr/>
        </p:nvSpPr>
        <p:spPr>
          <a:xfrm rot="-5400000">
            <a:off x="7770279" y="4203224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 rot="-5400000" flipH="1">
            <a:off x="8122815" y="4086461"/>
            <a:ext cx="1732599" cy="946480"/>
            <a:chOff x="6928067" y="2555588"/>
            <a:chExt cx="1830919" cy="1000190"/>
          </a:xfrm>
        </p:grpSpPr>
        <p:sp>
          <p:nvSpPr>
            <p:cNvPr id="183" name="Google Shape;183;p19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" name="Google Shape;184;p19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185" name="Google Shape;185;p19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9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9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9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9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9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9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4" name="Google Shape;194;p19"/>
          <p:cNvSpPr/>
          <p:nvPr/>
        </p:nvSpPr>
        <p:spPr>
          <a:xfrm rot="-8999932" flipH="1">
            <a:off x="7779204" y="4523658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19"/>
          <p:cNvGrpSpPr/>
          <p:nvPr/>
        </p:nvGrpSpPr>
        <p:grpSpPr>
          <a:xfrm rot="5400000">
            <a:off x="7911740" y="416600"/>
            <a:ext cx="1161195" cy="734388"/>
            <a:chOff x="5161625" y="732525"/>
            <a:chExt cx="456050" cy="288425"/>
          </a:xfrm>
        </p:grpSpPr>
        <p:sp>
          <p:nvSpPr>
            <p:cNvPr id="196" name="Google Shape;196;p1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 txBox="1">
            <a:spLocks noGrp="1"/>
          </p:cNvSpPr>
          <p:nvPr>
            <p:ph type="title"/>
          </p:nvPr>
        </p:nvSpPr>
        <p:spPr>
          <a:xfrm>
            <a:off x="817075" y="1969100"/>
            <a:ext cx="2297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7" name="Google Shape;207;p20"/>
          <p:cNvSpPr txBox="1">
            <a:spLocks noGrp="1"/>
          </p:cNvSpPr>
          <p:nvPr>
            <p:ph type="subTitle" idx="1"/>
          </p:nvPr>
        </p:nvSpPr>
        <p:spPr>
          <a:xfrm>
            <a:off x="816937" y="2617400"/>
            <a:ext cx="2297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0"/>
          <p:cNvSpPr txBox="1">
            <a:spLocks noGrp="1"/>
          </p:cNvSpPr>
          <p:nvPr>
            <p:ph type="title" idx="2"/>
          </p:nvPr>
        </p:nvSpPr>
        <p:spPr>
          <a:xfrm>
            <a:off x="3423425" y="1969100"/>
            <a:ext cx="2297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20"/>
          <p:cNvSpPr txBox="1">
            <a:spLocks noGrp="1"/>
          </p:cNvSpPr>
          <p:nvPr>
            <p:ph type="subTitle" idx="3"/>
          </p:nvPr>
        </p:nvSpPr>
        <p:spPr>
          <a:xfrm>
            <a:off x="3423471" y="2617400"/>
            <a:ext cx="2297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0"/>
          <p:cNvSpPr txBox="1">
            <a:spLocks noGrp="1"/>
          </p:cNvSpPr>
          <p:nvPr>
            <p:ph type="title" idx="4"/>
          </p:nvPr>
        </p:nvSpPr>
        <p:spPr>
          <a:xfrm>
            <a:off x="6029850" y="1969100"/>
            <a:ext cx="229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subTitle" idx="5"/>
          </p:nvPr>
        </p:nvSpPr>
        <p:spPr>
          <a:xfrm>
            <a:off x="6029896" y="2617400"/>
            <a:ext cx="229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0"/>
          <p:cNvSpPr/>
          <p:nvPr/>
        </p:nvSpPr>
        <p:spPr>
          <a:xfrm>
            <a:off x="-322771" y="-268225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/>
        </p:nvSpPr>
        <p:spPr>
          <a:xfrm rot="9900051">
            <a:off x="-486971" y="-228728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/>
          <p:nvPr/>
        </p:nvSpPr>
        <p:spPr>
          <a:xfrm>
            <a:off x="5016079" y="4342775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0"/>
          <p:cNvSpPr/>
          <p:nvPr/>
        </p:nvSpPr>
        <p:spPr>
          <a:xfrm>
            <a:off x="5754988" y="4342785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 hasCustomPrompt="1"/>
          </p:nvPr>
        </p:nvSpPr>
        <p:spPr>
          <a:xfrm>
            <a:off x="3500075" y="1608863"/>
            <a:ext cx="4930500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3500075" y="3015938"/>
            <a:ext cx="49305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-1311125" y="-428150"/>
            <a:ext cx="5181814" cy="3063666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1"/>
          <p:cNvSpPr/>
          <p:nvPr/>
        </p:nvSpPr>
        <p:spPr>
          <a:xfrm>
            <a:off x="7172850" y="-376925"/>
            <a:ext cx="1384095" cy="1300620"/>
          </a:xfrm>
          <a:custGeom>
            <a:avLst/>
            <a:gdLst/>
            <a:ahLst/>
            <a:cxnLst/>
            <a:rect l="l" t="t" r="r" b="b"/>
            <a:pathLst>
              <a:path w="64384" h="60501" extrusionOk="0">
                <a:moveTo>
                  <a:pt x="29565" y="1"/>
                </a:moveTo>
                <a:cubicBezTo>
                  <a:pt x="21716" y="1"/>
                  <a:pt x="14503" y="2837"/>
                  <a:pt x="11033" y="10802"/>
                </a:cubicBezTo>
                <a:cubicBezTo>
                  <a:pt x="6538" y="13311"/>
                  <a:pt x="1" y="34325"/>
                  <a:pt x="2073" y="44890"/>
                </a:cubicBezTo>
                <a:cubicBezTo>
                  <a:pt x="4244" y="55890"/>
                  <a:pt x="13924" y="60500"/>
                  <a:pt x="24671" y="60500"/>
                </a:cubicBezTo>
                <a:cubicBezTo>
                  <a:pt x="37905" y="60500"/>
                  <a:pt x="52758" y="53509"/>
                  <a:pt x="57204" y="42847"/>
                </a:cubicBezTo>
                <a:cubicBezTo>
                  <a:pt x="61290" y="33041"/>
                  <a:pt x="64383" y="13603"/>
                  <a:pt x="52826" y="6745"/>
                </a:cubicBezTo>
                <a:cubicBezTo>
                  <a:pt x="46781" y="3139"/>
                  <a:pt x="37822" y="1"/>
                  <a:pt x="295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" name="Google Shape;221;p21"/>
          <p:cNvGrpSpPr/>
          <p:nvPr/>
        </p:nvGrpSpPr>
        <p:grpSpPr>
          <a:xfrm rot="3615558">
            <a:off x="6418897" y="449732"/>
            <a:ext cx="1161188" cy="734383"/>
            <a:chOff x="5161625" y="732525"/>
            <a:chExt cx="456050" cy="288425"/>
          </a:xfrm>
        </p:grpSpPr>
        <p:sp>
          <p:nvSpPr>
            <p:cNvPr id="222" name="Google Shape;222;p21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1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1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1"/>
          <p:cNvGrpSpPr/>
          <p:nvPr/>
        </p:nvGrpSpPr>
        <p:grpSpPr>
          <a:xfrm rot="5400000">
            <a:off x="5191616" y="3308754"/>
            <a:ext cx="1547406" cy="2672051"/>
            <a:chOff x="428525" y="2080425"/>
            <a:chExt cx="639900" cy="1104975"/>
          </a:xfrm>
        </p:grpSpPr>
        <p:sp>
          <p:nvSpPr>
            <p:cNvPr id="232" name="Google Shape;232;p21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1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1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1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1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1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1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1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21"/>
          <p:cNvGrpSpPr/>
          <p:nvPr/>
        </p:nvGrpSpPr>
        <p:grpSpPr>
          <a:xfrm rot="-5806368" flipH="1">
            <a:off x="5099270" y="4451547"/>
            <a:ext cx="1732605" cy="946484"/>
            <a:chOff x="6928067" y="2555588"/>
            <a:chExt cx="1830919" cy="1000190"/>
          </a:xfrm>
        </p:grpSpPr>
        <p:sp>
          <p:nvSpPr>
            <p:cNvPr id="244" name="Google Shape;244;p21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21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46" name="Google Shape;246;p21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1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1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21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rPvDomIUZ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8.xml" Type="http://schemas.openxmlformats.org/officeDocument/2006/relationships/slideLayout"/><Relationship Id="rId5" Target="../media/image17.jpg" Type="http://schemas.openxmlformats.org/officeDocument/2006/relationships/image"/><Relationship Id="rId4" Target="../media/image16.jp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3e1b3f2e60_0_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23e1b3f2e60_0_0" title="Hulladék Akadémia - Szólt a kakas: Ébresztő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4125" y="1186975"/>
            <a:ext cx="5126625" cy="288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"/>
          <p:cNvSpPr/>
          <p:nvPr/>
        </p:nvSpPr>
        <p:spPr>
          <a:xfrm>
            <a:off x="4776820" y="1513448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2731000" y="1445025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643414" y="1509034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/>
              <a:t>Tudatos csomagolóanyag választás</a:t>
            </a:r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title" idx="3"/>
          </p:nvPr>
        </p:nvSpPr>
        <p:spPr>
          <a:xfrm>
            <a:off x="-23849" y="1615005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hu-HU"/>
              <a:t>Papír</a:t>
            </a:r>
            <a:endParaRPr/>
          </a:p>
        </p:txBody>
      </p:sp>
      <p:sp>
        <p:nvSpPr>
          <p:cNvPr id="468" name="Google Shape;468;p9"/>
          <p:cNvSpPr txBox="1">
            <a:spLocks noGrp="1"/>
          </p:cNvSpPr>
          <p:nvPr>
            <p:ph type="subTitle" idx="1"/>
          </p:nvPr>
        </p:nvSpPr>
        <p:spPr>
          <a:xfrm>
            <a:off x="281526" y="2594217"/>
            <a:ext cx="2045824" cy="108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-HU" sz="1400"/>
              <a:t>Lebomlási ideje talajban 2-5 hónap. Hulladéklerakóban ez nem valósul meg!</a:t>
            </a:r>
            <a:endParaRPr/>
          </a:p>
        </p:txBody>
      </p:sp>
      <p:sp>
        <p:nvSpPr>
          <p:cNvPr id="469" name="Google Shape;469;p9"/>
          <p:cNvSpPr txBox="1">
            <a:spLocks noGrp="1"/>
          </p:cNvSpPr>
          <p:nvPr>
            <p:ph type="title" idx="5"/>
          </p:nvPr>
        </p:nvSpPr>
        <p:spPr>
          <a:xfrm>
            <a:off x="2066184" y="1615005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hu-HU"/>
              <a:t>Üveg</a:t>
            </a:r>
            <a:endParaRPr/>
          </a:p>
        </p:txBody>
      </p:sp>
      <p:sp>
        <p:nvSpPr>
          <p:cNvPr id="470" name="Google Shape;470;p9"/>
          <p:cNvSpPr txBox="1">
            <a:spLocks noGrp="1"/>
          </p:cNvSpPr>
          <p:nvPr>
            <p:ph type="subTitle" idx="6"/>
          </p:nvPr>
        </p:nvSpPr>
        <p:spPr>
          <a:xfrm>
            <a:off x="2372749" y="2571750"/>
            <a:ext cx="2038550" cy="145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-HU" sz="1400"/>
              <a:t>100%-ban újrahasznosítható, HA szelektíven gyűjtjük!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471" name="Google Shape;471;p9"/>
          <p:cNvSpPr txBox="1">
            <a:spLocks noGrp="1"/>
          </p:cNvSpPr>
          <p:nvPr>
            <p:ph type="subTitle" idx="9"/>
          </p:nvPr>
        </p:nvSpPr>
        <p:spPr>
          <a:xfrm>
            <a:off x="4312758" y="2607513"/>
            <a:ext cx="2325945" cy="226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hu-HU" sz="1400"/>
              <a:t>Természetben egy aludoboz 50 év alatt, egy konzervdoboz 200 év alatt bomlik le.</a:t>
            </a:r>
            <a:endParaRPr sz="1400"/>
          </a:p>
        </p:txBody>
      </p:sp>
      <p:cxnSp>
        <p:nvCxnSpPr>
          <p:cNvPr id="472" name="Google Shape;472;p9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3" name="Google Shape;473;p9"/>
          <p:cNvSpPr/>
          <p:nvPr/>
        </p:nvSpPr>
        <p:spPr>
          <a:xfrm>
            <a:off x="7073332" y="1409262"/>
            <a:ext cx="1322049" cy="979212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9"/>
          <p:cNvSpPr txBox="1"/>
          <p:nvPr/>
        </p:nvSpPr>
        <p:spPr>
          <a:xfrm>
            <a:off x="4134303" y="1650768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</a:pPr>
            <a:r>
              <a:rPr lang="hu-HU"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Fém</a:t>
            </a:r>
            <a:endParaRPr/>
          </a:p>
        </p:txBody>
      </p:sp>
      <p:sp>
        <p:nvSpPr>
          <p:cNvPr id="475" name="Google Shape;475;p9"/>
          <p:cNvSpPr/>
          <p:nvPr/>
        </p:nvSpPr>
        <p:spPr>
          <a:xfrm>
            <a:off x="67648" y="4235570"/>
            <a:ext cx="575766" cy="577970"/>
          </a:xfrm>
          <a:custGeom>
            <a:avLst/>
            <a:gdLst/>
            <a:ahLst/>
            <a:cxnLst/>
            <a:rect l="l" t="t" r="r" b="b"/>
            <a:pathLst>
              <a:path w="22607" h="21512" extrusionOk="0">
                <a:moveTo>
                  <a:pt x="11785" y="632"/>
                </a:moveTo>
                <a:cubicBezTo>
                  <a:pt x="13837" y="632"/>
                  <a:pt x="15897" y="1284"/>
                  <a:pt x="17635" y="2609"/>
                </a:cubicBezTo>
                <a:lnTo>
                  <a:pt x="15804" y="4444"/>
                </a:lnTo>
                <a:cubicBezTo>
                  <a:pt x="15680" y="4568"/>
                  <a:pt x="15684" y="4771"/>
                  <a:pt x="15808" y="4895"/>
                </a:cubicBezTo>
                <a:cubicBezTo>
                  <a:pt x="15870" y="4958"/>
                  <a:pt x="15954" y="4990"/>
                  <a:pt x="16037" y="4990"/>
                </a:cubicBezTo>
                <a:cubicBezTo>
                  <a:pt x="16118" y="4990"/>
                  <a:pt x="16199" y="4959"/>
                  <a:pt x="16262" y="4898"/>
                </a:cubicBezTo>
                <a:lnTo>
                  <a:pt x="18944" y="2217"/>
                </a:lnTo>
                <a:lnTo>
                  <a:pt x="19226" y="6447"/>
                </a:lnTo>
                <a:lnTo>
                  <a:pt x="19226" y="6447"/>
                </a:lnTo>
                <a:lnTo>
                  <a:pt x="14995" y="6165"/>
                </a:lnTo>
                <a:lnTo>
                  <a:pt x="15494" y="5663"/>
                </a:lnTo>
                <a:cubicBezTo>
                  <a:pt x="15618" y="5539"/>
                  <a:pt x="15618" y="5332"/>
                  <a:pt x="15494" y="5208"/>
                </a:cubicBezTo>
                <a:cubicBezTo>
                  <a:pt x="15477" y="5191"/>
                  <a:pt x="15460" y="5177"/>
                  <a:pt x="15443" y="5163"/>
                </a:cubicBezTo>
                <a:cubicBezTo>
                  <a:pt x="15439" y="5163"/>
                  <a:pt x="15436" y="5160"/>
                  <a:pt x="15432" y="5157"/>
                </a:cubicBezTo>
                <a:cubicBezTo>
                  <a:pt x="14318" y="4373"/>
                  <a:pt x="13049" y="4002"/>
                  <a:pt x="11797" y="4002"/>
                </a:cubicBezTo>
                <a:cubicBezTo>
                  <a:pt x="9538" y="4002"/>
                  <a:pt x="7333" y="5208"/>
                  <a:pt x="6186" y="7380"/>
                </a:cubicBezTo>
                <a:lnTo>
                  <a:pt x="5119" y="5212"/>
                </a:lnTo>
                <a:cubicBezTo>
                  <a:pt x="5062" y="5096"/>
                  <a:pt x="4947" y="5031"/>
                  <a:pt x="4828" y="5031"/>
                </a:cubicBezTo>
                <a:cubicBezTo>
                  <a:pt x="4767" y="5031"/>
                  <a:pt x="4706" y="5048"/>
                  <a:pt x="4651" y="5084"/>
                </a:cubicBezTo>
                <a:lnTo>
                  <a:pt x="3040" y="6165"/>
                </a:lnTo>
                <a:cubicBezTo>
                  <a:pt x="3511" y="5167"/>
                  <a:pt x="4155" y="4262"/>
                  <a:pt x="4936" y="3480"/>
                </a:cubicBezTo>
                <a:cubicBezTo>
                  <a:pt x="6810" y="1595"/>
                  <a:pt x="9291" y="632"/>
                  <a:pt x="11785" y="632"/>
                </a:cubicBezTo>
                <a:close/>
                <a:moveTo>
                  <a:pt x="11795" y="4647"/>
                </a:moveTo>
                <a:cubicBezTo>
                  <a:pt x="12802" y="4647"/>
                  <a:pt x="13826" y="4915"/>
                  <a:pt x="14758" y="5487"/>
                </a:cubicBezTo>
                <a:lnTo>
                  <a:pt x="14035" y="6210"/>
                </a:lnTo>
                <a:cubicBezTo>
                  <a:pt x="13839" y="6406"/>
                  <a:pt x="13966" y="6743"/>
                  <a:pt x="14241" y="6761"/>
                </a:cubicBezTo>
                <a:lnTo>
                  <a:pt x="16317" y="6898"/>
                </a:lnTo>
                <a:cubicBezTo>
                  <a:pt x="18417" y="9673"/>
                  <a:pt x="17553" y="13666"/>
                  <a:pt x="14496" y="15329"/>
                </a:cubicBezTo>
                <a:lnTo>
                  <a:pt x="14231" y="14341"/>
                </a:lnTo>
                <a:cubicBezTo>
                  <a:pt x="14189" y="14186"/>
                  <a:pt x="14054" y="14101"/>
                  <a:pt x="13917" y="14101"/>
                </a:cubicBezTo>
                <a:cubicBezTo>
                  <a:pt x="13816" y="14101"/>
                  <a:pt x="13715" y="14147"/>
                  <a:pt x="13649" y="14244"/>
                </a:cubicBezTo>
                <a:lnTo>
                  <a:pt x="12496" y="15969"/>
                </a:lnTo>
                <a:cubicBezTo>
                  <a:pt x="12252" y="16000"/>
                  <a:pt x="12010" y="16015"/>
                  <a:pt x="11772" y="16015"/>
                </a:cubicBezTo>
                <a:cubicBezTo>
                  <a:pt x="8627" y="16015"/>
                  <a:pt x="6014" y="13413"/>
                  <a:pt x="6107" y="10176"/>
                </a:cubicBezTo>
                <a:lnTo>
                  <a:pt x="6107" y="10176"/>
                </a:lnTo>
                <a:lnTo>
                  <a:pt x="7091" y="10441"/>
                </a:lnTo>
                <a:cubicBezTo>
                  <a:pt x="7119" y="10447"/>
                  <a:pt x="7147" y="10451"/>
                  <a:pt x="7177" y="10451"/>
                </a:cubicBezTo>
                <a:cubicBezTo>
                  <a:pt x="7415" y="10451"/>
                  <a:pt x="7570" y="10203"/>
                  <a:pt x="7467" y="9986"/>
                </a:cubicBezTo>
                <a:lnTo>
                  <a:pt x="6551" y="8120"/>
                </a:lnTo>
                <a:cubicBezTo>
                  <a:pt x="7478" y="5923"/>
                  <a:pt x="9598" y="4647"/>
                  <a:pt x="11795" y="4647"/>
                </a:cubicBezTo>
                <a:close/>
                <a:moveTo>
                  <a:pt x="4706" y="5828"/>
                </a:moveTo>
                <a:lnTo>
                  <a:pt x="6575" y="9635"/>
                </a:lnTo>
                <a:lnTo>
                  <a:pt x="5890" y="9453"/>
                </a:lnTo>
                <a:lnTo>
                  <a:pt x="5887" y="9453"/>
                </a:lnTo>
                <a:lnTo>
                  <a:pt x="5862" y="9446"/>
                </a:lnTo>
                <a:lnTo>
                  <a:pt x="5776" y="9446"/>
                </a:lnTo>
                <a:cubicBezTo>
                  <a:pt x="5615" y="9463"/>
                  <a:pt x="5491" y="9594"/>
                  <a:pt x="5487" y="9756"/>
                </a:cubicBezTo>
                <a:cubicBezTo>
                  <a:pt x="5143" y="13459"/>
                  <a:pt x="8059" y="16658"/>
                  <a:pt x="11778" y="16658"/>
                </a:cubicBezTo>
                <a:cubicBezTo>
                  <a:pt x="11782" y="16658"/>
                  <a:pt x="11786" y="16658"/>
                  <a:pt x="11790" y="16658"/>
                </a:cubicBezTo>
                <a:cubicBezTo>
                  <a:pt x="11873" y="16658"/>
                  <a:pt x="11956" y="16658"/>
                  <a:pt x="12038" y="16654"/>
                </a:cubicBezTo>
                <a:lnTo>
                  <a:pt x="12038" y="16654"/>
                </a:lnTo>
                <a:lnTo>
                  <a:pt x="10692" y="18664"/>
                </a:lnTo>
                <a:cubicBezTo>
                  <a:pt x="10582" y="18826"/>
                  <a:pt x="10641" y="19047"/>
                  <a:pt x="10816" y="19133"/>
                </a:cubicBezTo>
                <a:lnTo>
                  <a:pt x="12555" y="19986"/>
                </a:lnTo>
                <a:cubicBezTo>
                  <a:pt x="12299" y="20007"/>
                  <a:pt x="12043" y="20017"/>
                  <a:pt x="11789" y="20017"/>
                </a:cubicBezTo>
                <a:cubicBezTo>
                  <a:pt x="9228" y="20017"/>
                  <a:pt x="6762" y="19003"/>
                  <a:pt x="4936" y="17181"/>
                </a:cubicBezTo>
                <a:cubicBezTo>
                  <a:pt x="2826" y="15060"/>
                  <a:pt x="1807" y="12086"/>
                  <a:pt x="2176" y="9119"/>
                </a:cubicBezTo>
                <a:lnTo>
                  <a:pt x="2176" y="9119"/>
                </a:lnTo>
                <a:lnTo>
                  <a:pt x="4451" y="9731"/>
                </a:lnTo>
                <a:cubicBezTo>
                  <a:pt x="4479" y="9739"/>
                  <a:pt x="4507" y="9742"/>
                  <a:pt x="4534" y="9742"/>
                </a:cubicBezTo>
                <a:cubicBezTo>
                  <a:pt x="4677" y="9742"/>
                  <a:pt x="4807" y="9649"/>
                  <a:pt x="4847" y="9504"/>
                </a:cubicBezTo>
                <a:cubicBezTo>
                  <a:pt x="4892" y="9332"/>
                  <a:pt x="4792" y="9153"/>
                  <a:pt x="4620" y="9108"/>
                </a:cubicBezTo>
                <a:lnTo>
                  <a:pt x="1181" y="8186"/>
                </a:lnTo>
                <a:lnTo>
                  <a:pt x="4706" y="5828"/>
                </a:lnTo>
                <a:close/>
                <a:moveTo>
                  <a:pt x="19763" y="4833"/>
                </a:moveTo>
                <a:cubicBezTo>
                  <a:pt x="22369" y="8620"/>
                  <a:pt x="21942" y="13873"/>
                  <a:pt x="18634" y="17181"/>
                </a:cubicBezTo>
                <a:cubicBezTo>
                  <a:pt x="17753" y="18066"/>
                  <a:pt x="16703" y="18771"/>
                  <a:pt x="15549" y="19257"/>
                </a:cubicBezTo>
                <a:lnTo>
                  <a:pt x="14878" y="16754"/>
                </a:lnTo>
                <a:cubicBezTo>
                  <a:pt x="14841" y="16611"/>
                  <a:pt x="14710" y="16515"/>
                  <a:pt x="14568" y="16515"/>
                </a:cubicBezTo>
                <a:cubicBezTo>
                  <a:pt x="14540" y="16515"/>
                  <a:pt x="14511" y="16519"/>
                  <a:pt x="14482" y="16527"/>
                </a:cubicBezTo>
                <a:cubicBezTo>
                  <a:pt x="14310" y="16572"/>
                  <a:pt x="14210" y="16751"/>
                  <a:pt x="14255" y="16923"/>
                </a:cubicBezTo>
                <a:lnTo>
                  <a:pt x="15019" y="19773"/>
                </a:lnTo>
                <a:lnTo>
                  <a:pt x="15240" y="20585"/>
                </a:lnTo>
                <a:lnTo>
                  <a:pt x="11432" y="18713"/>
                </a:lnTo>
                <a:lnTo>
                  <a:pt x="13790" y="15191"/>
                </a:lnTo>
                <a:lnTo>
                  <a:pt x="13976" y="15873"/>
                </a:lnTo>
                <a:cubicBezTo>
                  <a:pt x="14012" y="16017"/>
                  <a:pt x="14142" y="16113"/>
                  <a:pt x="14286" y="16113"/>
                </a:cubicBezTo>
                <a:cubicBezTo>
                  <a:pt x="14308" y="16113"/>
                  <a:pt x="14330" y="16111"/>
                  <a:pt x="14351" y="16107"/>
                </a:cubicBezTo>
                <a:lnTo>
                  <a:pt x="14365" y="16103"/>
                </a:lnTo>
                <a:lnTo>
                  <a:pt x="14376" y="16103"/>
                </a:lnTo>
                <a:cubicBezTo>
                  <a:pt x="14393" y="16096"/>
                  <a:pt x="14410" y="16093"/>
                  <a:pt x="14424" y="16086"/>
                </a:cubicBezTo>
                <a:cubicBezTo>
                  <a:pt x="17904" y="14485"/>
                  <a:pt x="19178" y="10193"/>
                  <a:pt x="17140" y="6953"/>
                </a:cubicBezTo>
                <a:lnTo>
                  <a:pt x="17140" y="6953"/>
                </a:lnTo>
                <a:lnTo>
                  <a:pt x="19549" y="7115"/>
                </a:lnTo>
                <a:lnTo>
                  <a:pt x="19570" y="7115"/>
                </a:lnTo>
                <a:cubicBezTo>
                  <a:pt x="19756" y="7115"/>
                  <a:pt x="19904" y="6957"/>
                  <a:pt x="19894" y="6771"/>
                </a:cubicBezTo>
                <a:lnTo>
                  <a:pt x="19763" y="4833"/>
                </a:lnTo>
                <a:close/>
                <a:moveTo>
                  <a:pt x="11790" y="0"/>
                </a:moveTo>
                <a:cubicBezTo>
                  <a:pt x="10822" y="0"/>
                  <a:pt x="9849" y="136"/>
                  <a:pt x="8899" y="413"/>
                </a:cubicBezTo>
                <a:cubicBezTo>
                  <a:pt x="5732" y="1332"/>
                  <a:pt x="3195" y="3711"/>
                  <a:pt x="2069" y="6812"/>
                </a:cubicBezTo>
                <a:lnTo>
                  <a:pt x="231" y="8045"/>
                </a:lnTo>
                <a:cubicBezTo>
                  <a:pt x="0" y="8196"/>
                  <a:pt x="59" y="8551"/>
                  <a:pt x="327" y="8623"/>
                </a:cubicBezTo>
                <a:lnTo>
                  <a:pt x="1546" y="8950"/>
                </a:lnTo>
                <a:cubicBezTo>
                  <a:pt x="1109" y="12224"/>
                  <a:pt x="2258" y="15508"/>
                  <a:pt x="4640" y="17790"/>
                </a:cubicBezTo>
                <a:cubicBezTo>
                  <a:pt x="6583" y="19649"/>
                  <a:pt x="9152" y="20663"/>
                  <a:pt x="11793" y="20663"/>
                </a:cubicBezTo>
                <a:cubicBezTo>
                  <a:pt x="12395" y="20663"/>
                  <a:pt x="13001" y="20610"/>
                  <a:pt x="13604" y="20503"/>
                </a:cubicBezTo>
                <a:lnTo>
                  <a:pt x="15591" y="21480"/>
                </a:lnTo>
                <a:cubicBezTo>
                  <a:pt x="15635" y="21501"/>
                  <a:pt x="15684" y="21511"/>
                  <a:pt x="15735" y="21511"/>
                </a:cubicBezTo>
                <a:cubicBezTo>
                  <a:pt x="15945" y="21511"/>
                  <a:pt x="16100" y="21312"/>
                  <a:pt x="16045" y="21105"/>
                </a:cubicBezTo>
                <a:lnTo>
                  <a:pt x="15718" y="19890"/>
                </a:lnTo>
                <a:cubicBezTo>
                  <a:pt x="18768" y="18634"/>
                  <a:pt x="21037" y="15997"/>
                  <a:pt x="21821" y="12792"/>
                </a:cubicBezTo>
                <a:cubicBezTo>
                  <a:pt x="22606" y="9590"/>
                  <a:pt x="21815" y="6203"/>
                  <a:pt x="19691" y="3680"/>
                </a:cubicBezTo>
                <a:lnTo>
                  <a:pt x="19691" y="3676"/>
                </a:lnTo>
                <a:lnTo>
                  <a:pt x="19687" y="3673"/>
                </a:lnTo>
                <a:lnTo>
                  <a:pt x="19539" y="1463"/>
                </a:lnTo>
                <a:cubicBezTo>
                  <a:pt x="19528" y="1278"/>
                  <a:pt x="19375" y="1161"/>
                  <a:pt x="19216" y="1161"/>
                </a:cubicBezTo>
                <a:cubicBezTo>
                  <a:pt x="19136" y="1161"/>
                  <a:pt x="19054" y="1190"/>
                  <a:pt x="18988" y="1256"/>
                </a:cubicBezTo>
                <a:lnTo>
                  <a:pt x="18097" y="2148"/>
                </a:lnTo>
                <a:cubicBezTo>
                  <a:pt x="16268" y="739"/>
                  <a:pt x="14045" y="0"/>
                  <a:pt x="117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9"/>
          <p:cNvSpPr txBox="1">
            <a:spLocks noGrp="1"/>
          </p:cNvSpPr>
          <p:nvPr>
            <p:ph type="title" idx="8"/>
          </p:nvPr>
        </p:nvSpPr>
        <p:spPr>
          <a:xfrm>
            <a:off x="6482156" y="1615005"/>
            <a:ext cx="25044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hu-HU"/>
              <a:t>Műanyag</a:t>
            </a:r>
            <a:endParaRPr/>
          </a:p>
        </p:txBody>
      </p:sp>
      <p:sp>
        <p:nvSpPr>
          <p:cNvPr id="477" name="Google Shape;477;p9"/>
          <p:cNvSpPr txBox="1"/>
          <p:nvPr/>
        </p:nvSpPr>
        <p:spPr>
          <a:xfrm>
            <a:off x="6571383" y="2543404"/>
            <a:ext cx="2325945" cy="226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rPr lang="hu-HU" sz="1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Nem bomlik le!</a:t>
            </a:r>
            <a:br>
              <a:rPr lang="hu-HU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hu-HU"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Egy műanyag palack darabolódása  1000 évig tart, egy műanyag doboz  50.000 év alatt esik szét darabokra.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0"/>
          <p:cNvSpPr/>
          <p:nvPr/>
        </p:nvSpPr>
        <p:spPr>
          <a:xfrm rot="-5400000">
            <a:off x="5768312" y="2092964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0"/>
          <p:cNvSpPr/>
          <p:nvPr/>
        </p:nvSpPr>
        <p:spPr>
          <a:xfrm rot="-5400000">
            <a:off x="1985190" y="470739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0"/>
          <p:cNvSpPr/>
          <p:nvPr/>
        </p:nvSpPr>
        <p:spPr>
          <a:xfrm rot="-5400000">
            <a:off x="-239086" y="2553344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0"/>
          <p:cNvSpPr txBox="1">
            <a:spLocks noGrp="1"/>
          </p:cNvSpPr>
          <p:nvPr>
            <p:ph type="title"/>
          </p:nvPr>
        </p:nvSpPr>
        <p:spPr>
          <a:xfrm>
            <a:off x="76440" y="2682986"/>
            <a:ext cx="2297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u-HU"/>
              <a:t>Papír</a:t>
            </a:r>
            <a:endParaRPr/>
          </a:p>
        </p:txBody>
      </p:sp>
      <p:sp>
        <p:nvSpPr>
          <p:cNvPr id="486" name="Google Shape;486;p10"/>
          <p:cNvSpPr txBox="1">
            <a:spLocks noGrp="1"/>
          </p:cNvSpPr>
          <p:nvPr>
            <p:ph type="title" idx="2"/>
          </p:nvPr>
        </p:nvSpPr>
        <p:spPr>
          <a:xfrm>
            <a:off x="2626624" y="640285"/>
            <a:ext cx="2297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u-HU"/>
              <a:t>Üveg</a:t>
            </a:r>
            <a:endParaRPr/>
          </a:p>
        </p:txBody>
      </p:sp>
      <p:sp>
        <p:nvSpPr>
          <p:cNvPr id="487" name="Google Shape;487;p10"/>
          <p:cNvSpPr txBox="1">
            <a:spLocks noGrp="1"/>
          </p:cNvSpPr>
          <p:nvPr>
            <p:ph type="title" idx="4"/>
          </p:nvPr>
        </p:nvSpPr>
        <p:spPr>
          <a:xfrm>
            <a:off x="6468066" y="2049025"/>
            <a:ext cx="2699657" cy="657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hu-HU"/>
              <a:t>Műanyag</a:t>
            </a:r>
            <a:endParaRPr/>
          </a:p>
        </p:txBody>
      </p:sp>
      <p:sp>
        <p:nvSpPr>
          <p:cNvPr id="488" name="Google Shape;488;p10"/>
          <p:cNvSpPr txBox="1"/>
          <p:nvPr/>
        </p:nvSpPr>
        <p:spPr>
          <a:xfrm>
            <a:off x="-121346" y="-63401"/>
            <a:ext cx="3771689" cy="70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</a:pPr>
            <a:r>
              <a:rPr lang="hu-HU"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Újrahasználási ötletek</a:t>
            </a:r>
            <a:endParaRPr/>
          </a:p>
        </p:txBody>
      </p:sp>
      <p:pic>
        <p:nvPicPr>
          <p:cNvPr id="489" name="Google Shape;48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346" y="3501889"/>
            <a:ext cx="4246240" cy="168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2485" y="1295191"/>
            <a:ext cx="3895628" cy="196801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91" name="Google Shape;49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70246" y="3007136"/>
            <a:ext cx="3353582" cy="217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"/>
          <p:cNvSpPr txBox="1">
            <a:spLocks noGrp="1"/>
          </p:cNvSpPr>
          <p:nvPr>
            <p:ph type="title"/>
          </p:nvPr>
        </p:nvSpPr>
        <p:spPr>
          <a:xfrm>
            <a:off x="3545732" y="1109644"/>
            <a:ext cx="4930500" cy="88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hu-HU" sz="4000"/>
              <a:t>Legyünk kreatívak</a:t>
            </a:r>
            <a:endParaRPr sz="4000"/>
          </a:p>
        </p:txBody>
      </p:sp>
      <p:sp>
        <p:nvSpPr>
          <p:cNvPr id="497" name="Google Shape;497;p11"/>
          <p:cNvSpPr txBox="1">
            <a:spLocks noGrp="1"/>
          </p:cNvSpPr>
          <p:nvPr>
            <p:ph type="body" idx="1"/>
          </p:nvPr>
        </p:nvSpPr>
        <p:spPr>
          <a:xfrm>
            <a:off x="3532208" y="2083669"/>
            <a:ext cx="5465503" cy="1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69875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sz="1400"/>
              <a:t>Egy függönygyártó cég leeső anyagaiból készíthetünk</a:t>
            </a:r>
            <a:br>
              <a:rPr lang="hu-HU" sz="1400"/>
            </a:br>
            <a:r>
              <a:rPr lang="hu-HU" sz="1400"/>
              <a:t>magunknak, ismerőseinknek szatyrokat, szütyőket</a:t>
            </a:r>
            <a:endParaRPr/>
          </a:p>
          <a:p>
            <a:pPr marL="269875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269875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sz="1400"/>
              <a:t>A faipar maradék darabjai kiváló építőkockák lehetnek a gyerekeknek</a:t>
            </a:r>
            <a:endParaRPr/>
          </a:p>
          <a:p>
            <a:pPr marL="269875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400"/>
          </a:p>
          <a:p>
            <a:pPr marL="269875" lvl="0" indent="-269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hu-HU" sz="1400"/>
              <a:t>A kávékapszula egy kis átalakítással gyönyörű ékszer lehet</a:t>
            </a:r>
            <a:endParaRPr sz="1400"/>
          </a:p>
        </p:txBody>
      </p:sp>
      <p:grpSp>
        <p:nvGrpSpPr>
          <p:cNvPr id="498" name="Google Shape;498;p11"/>
          <p:cNvGrpSpPr/>
          <p:nvPr/>
        </p:nvGrpSpPr>
        <p:grpSpPr>
          <a:xfrm>
            <a:off x="620566" y="2294382"/>
            <a:ext cx="537347" cy="2971686"/>
            <a:chOff x="5379800" y="2555600"/>
            <a:chExt cx="236425" cy="1307500"/>
          </a:xfrm>
        </p:grpSpPr>
        <p:sp>
          <p:nvSpPr>
            <p:cNvPr id="499" name="Google Shape;499;p11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7" name="Google Shape;507;p11"/>
          <p:cNvGrpSpPr/>
          <p:nvPr/>
        </p:nvGrpSpPr>
        <p:grpSpPr>
          <a:xfrm>
            <a:off x="61684" y="2118183"/>
            <a:ext cx="590417" cy="3183909"/>
            <a:chOff x="5133900" y="2478075"/>
            <a:chExt cx="259775" cy="1400875"/>
          </a:xfrm>
        </p:grpSpPr>
        <p:sp>
          <p:nvSpPr>
            <p:cNvPr id="508" name="Google Shape;508;p11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8" name="Google Shape;51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3626" y="3522120"/>
            <a:ext cx="1376101" cy="2162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271" y="2037287"/>
            <a:ext cx="1776161" cy="17761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20" name="Google Shape;52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62235" y="-175212"/>
            <a:ext cx="2438400" cy="243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1" name="Google Shape;521;p11"/>
          <p:cNvSpPr txBox="1"/>
          <p:nvPr/>
        </p:nvSpPr>
        <p:spPr>
          <a:xfrm>
            <a:off x="4300635" y="3869500"/>
            <a:ext cx="4930500" cy="88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veat Brush"/>
              <a:buNone/>
            </a:pPr>
            <a:r>
              <a:rPr lang="hu-HU"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És ti miket csináltatok már otthon?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2"/>
          <p:cNvSpPr txBox="1">
            <a:spLocks noGrp="1"/>
          </p:cNvSpPr>
          <p:nvPr>
            <p:ph type="title"/>
          </p:nvPr>
        </p:nvSpPr>
        <p:spPr>
          <a:xfrm>
            <a:off x="1208486" y="236349"/>
            <a:ext cx="4253345" cy="14823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hu-HU"/>
              <a:t>Tudtad, hogy ezeket otthon is megteheted?</a:t>
            </a:r>
            <a:br>
              <a:rPr lang="hu-HU"/>
            </a:br>
            <a:endParaRPr/>
          </a:p>
        </p:txBody>
      </p:sp>
      <p:sp>
        <p:nvSpPr>
          <p:cNvPr id="527" name="Google Shape;527;p12"/>
          <p:cNvSpPr txBox="1">
            <a:spLocks noGrp="1"/>
          </p:cNvSpPr>
          <p:nvPr>
            <p:ph idx="1" type="subTitle"/>
          </p:nvPr>
        </p:nvSpPr>
        <p:spPr>
          <a:xfrm>
            <a:off x="943576" y="1636094"/>
            <a:ext cx="4162578" cy="239269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-285750" lvl="0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hu-HU"/>
              <a:t>Készíthetsz otthon magatoknak szappant, mosószert, tisztítószert, kozmetikumokat</a:t>
            </a:r>
            <a:endParaRPr/>
          </a:p>
          <a:p>
            <a:pPr algn="l" indent="-285750" lvl="0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hu-HU"/>
              <a:t>Termeszthetsz otthon zöldségeket, fűszernövényeket és ültethetsz gyümölcsfákat</a:t>
            </a:r>
            <a:endParaRPr/>
          </a:p>
          <a:p>
            <a:pPr algn="l" indent="-285750" lvl="0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hu-HU"/>
              <a:t>Készíthettek textilszalvétát, méhviaszos csomagolóanyagot és vászontáskát</a:t>
            </a:r>
            <a:endParaRPr/>
          </a:p>
          <a:p>
            <a:pPr algn="l" indent="-152400" lvl="0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endParaRPr/>
          </a:p>
          <a:p>
            <a:pPr algn="r" indent="-152400" lvl="0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None/>
            </a:pPr>
            <a:endParaRPr/>
          </a:p>
          <a:p>
            <a:pPr algn="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grpSp>
        <p:nvGrpSpPr>
          <p:cNvPr id="528" name="Google Shape;528;p12"/>
          <p:cNvGrpSpPr/>
          <p:nvPr/>
        </p:nvGrpSpPr>
        <p:grpSpPr>
          <a:xfrm rot="8416454">
            <a:off x="6351473" y="496137"/>
            <a:ext cx="1161186" cy="734383"/>
            <a:chOff x="5161625" y="732525"/>
            <a:chExt cx="456050" cy="288425"/>
          </a:xfrm>
        </p:grpSpPr>
        <p:sp>
          <p:nvSpPr>
            <p:cNvPr id="529" name="Google Shape;529;p1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b="b" l="l" r="r" t="t"/>
              <a:pathLst>
                <a:path extrusionOk="0" h="2363" w="2803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b="b" l="l" r="r" t="t"/>
              <a:pathLst>
                <a:path extrusionOk="0" h="2380" w="2919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b="b" l="l" r="r" t="t"/>
              <a:pathLst>
                <a:path extrusionOk="0" h="2742" w="3503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b="b" l="l" r="r" t="t"/>
              <a:pathLst>
                <a:path extrusionOk="0" h="2051" w="2891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b="b" l="l" r="r" t="t"/>
              <a:pathLst>
                <a:path extrusionOk="0" h="2320" w="2707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b="b" l="l" r="r" t="t"/>
              <a:pathLst>
                <a:path extrusionOk="0" h="2049" w="2219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b="b" l="l" r="r" t="t"/>
              <a:pathLst>
                <a:path extrusionOk="0" h="2008" w="2265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b="b" l="l" r="r" t="t"/>
              <a:pathLst>
                <a:path extrusionOk="0" h="1976" w="2248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b="b" l="l" r="r" t="t"/>
              <a:pathLst>
                <a:path extrusionOk="0" h="1620" w="1664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 anchorCtr="0" bIns="91425" lIns="91425" rIns="91425" spcFirstLastPara="1" tIns="91425" wrap="square">
              <a:noAutofit/>
            </a:bodyPr>
            <a:lstStyle/>
            <a:p>
              <a:pPr algn="l" indent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cap="none" i="0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8" name="Google Shape;538;p12"/>
          <p:cNvPicPr preferRelativeResize="0"/>
          <p:nvPr/>
        </p:nvPicPr>
        <p:blipFill rotWithShape="1">
          <a:blip r:embed="rId3">
            <a:alphaModFix/>
          </a:blip>
          <a:srcRect b="5"/>
          <a:stretch/>
        </p:blipFill>
        <p:spPr>
          <a:xfrm>
            <a:off x="5549848" y="1492016"/>
            <a:ext cx="2743200" cy="2743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12"/>
          <p:cNvSpPr txBox="1"/>
          <p:nvPr/>
        </p:nvSpPr>
        <p:spPr>
          <a:xfrm>
            <a:off x="1766786" y="4028792"/>
            <a:ext cx="3654734" cy="79296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veat Brush"/>
              <a:buNone/>
            </a:pPr>
            <a:r>
              <a:rPr b="1" cap="none" i="0" lang="hu-HU" strike="noStrike" sz="2400" u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És még rengeteg ötlet van..</a:t>
            </a:r>
            <a:br>
              <a:rPr b="1" cap="none" i="0" lang="hu-HU" strike="noStrike" sz="3200" u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</a:br>
            <a:endParaRPr b="1" cap="none" i="0" strike="noStrike" sz="3200" u="none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"/>
          <p:cNvSpPr txBox="1">
            <a:spLocks noGrp="1"/>
          </p:cNvSpPr>
          <p:nvPr>
            <p:ph type="ctrTitle"/>
          </p:nvPr>
        </p:nvSpPr>
        <p:spPr>
          <a:xfrm>
            <a:off x="1671750" y="1262000"/>
            <a:ext cx="58005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hu-HU"/>
              <a:t>A Körforgás</a:t>
            </a:r>
            <a:endParaRPr/>
          </a:p>
        </p:txBody>
      </p:sp>
      <p:cxnSp>
        <p:nvCxnSpPr>
          <p:cNvPr id="358" name="Google Shape;358;p1"/>
          <p:cNvCxnSpPr/>
          <p:nvPr/>
        </p:nvCxnSpPr>
        <p:spPr>
          <a:xfrm>
            <a:off x="2731075" y="348950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Google Shape;359;p1"/>
          <p:cNvSpPr txBox="1"/>
          <p:nvPr/>
        </p:nvSpPr>
        <p:spPr>
          <a:xfrm>
            <a:off x="2831621" y="2846717"/>
            <a:ext cx="33362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Milyen körforgásokat ismertek?</a:t>
            </a:r>
            <a:endParaRPr/>
          </a:p>
        </p:txBody>
      </p:sp>
      <p:pic>
        <p:nvPicPr>
          <p:cNvPr id="360" name="Google Shape;3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526" y="4543645"/>
            <a:ext cx="1548190" cy="585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"/>
          <p:cNvSpPr txBox="1">
            <a:spLocks noGrp="1"/>
          </p:cNvSpPr>
          <p:nvPr>
            <p:ph type="title"/>
          </p:nvPr>
        </p:nvSpPr>
        <p:spPr>
          <a:xfrm>
            <a:off x="28953" y="686352"/>
            <a:ext cx="45642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sz="4800"/>
              <a:t>A víz körforgása</a:t>
            </a:r>
            <a:endParaRPr sz="4800"/>
          </a:p>
        </p:txBody>
      </p:sp>
      <p:sp>
        <p:nvSpPr>
          <p:cNvPr id="366" name="Google Shape;366;p2"/>
          <p:cNvSpPr txBox="1">
            <a:spLocks noGrp="1"/>
          </p:cNvSpPr>
          <p:nvPr>
            <p:ph type="body" idx="1"/>
          </p:nvPr>
        </p:nvSpPr>
        <p:spPr>
          <a:xfrm>
            <a:off x="165477" y="1550245"/>
            <a:ext cx="4517557" cy="290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8775" lvl="0" indent="-206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A nap sugarai felmelegítik a vizeket </a:t>
            </a:r>
            <a:endParaRPr/>
          </a:p>
          <a:p>
            <a:pPr marL="358775" lvl="0" indent="-206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Vízcseppek felmelegednek és gőzzé alakulnak, ezt nevezzük párolgásnak </a:t>
            </a:r>
            <a:endParaRPr/>
          </a:p>
          <a:p>
            <a:pPr marL="358775" lvl="0" indent="-206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A gőzzel </a:t>
            </a:r>
            <a:r>
              <a:rPr lang="hu-HU" sz="1300"/>
              <a:t>telített</a:t>
            </a: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 levegő a magasban lehűl és így újra vízcseppekké alakul, ezek lesznek az úgynevezett felhők</a:t>
            </a:r>
            <a:endParaRPr/>
          </a:p>
          <a:p>
            <a:pPr marL="358775" lvl="0" indent="-206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A szél tereli ezeket a felhőket és így feltorlódnak, majd „kidurrannak” és eső formájában a szárazföldre érkeznek.</a:t>
            </a:r>
            <a:endParaRPr/>
          </a:p>
          <a:p>
            <a:pPr marL="358775" lvl="0" indent="-206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A csapadék egy része a felszín felett mozog, másik része pedig beszivárog a talajba, így táplálva a növényeket</a:t>
            </a:r>
            <a:endParaRPr/>
          </a:p>
          <a:p>
            <a:pPr marL="358775" lvl="0" indent="-206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hu-HU" sz="1300">
                <a:latin typeface="Poppins"/>
                <a:ea typeface="Poppins"/>
                <a:cs typeface="Poppins"/>
                <a:sym typeface="Poppins"/>
              </a:rPr>
              <a:t>A felszín felett maradt vizek egyre nagyobb egységekké állnak össze, majd előbb-utóbb tengereinkbe érkeznek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7" name="Google Shape;367;p2"/>
          <p:cNvSpPr/>
          <p:nvPr/>
        </p:nvSpPr>
        <p:spPr>
          <a:xfrm rot="6641666">
            <a:off x="30728" y="7983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2023" y="1626325"/>
            <a:ext cx="4596484" cy="2956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sz="3600"/>
              <a:t>Ilyenek még...</a:t>
            </a:r>
            <a:endParaRPr sz="3600"/>
          </a:p>
        </p:txBody>
      </p:sp>
      <p:sp>
        <p:nvSpPr>
          <p:cNvPr id="374" name="Google Shape;374;p3"/>
          <p:cNvSpPr txBox="1">
            <a:spLocks noGrp="1"/>
          </p:cNvSpPr>
          <p:nvPr>
            <p:ph type="body" idx="1"/>
          </p:nvPr>
        </p:nvSpPr>
        <p:spPr>
          <a:xfrm>
            <a:off x="2546817" y="1605302"/>
            <a:ext cx="3469203" cy="52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hu-HU">
                <a:latin typeface="Poppins"/>
                <a:ea typeface="Poppins"/>
                <a:cs typeface="Poppins"/>
                <a:sym typeface="Poppins"/>
              </a:rPr>
              <a:t>Évszakok, nappalok-éjszakák</a:t>
            </a:r>
            <a:endParaRPr/>
          </a:p>
        </p:txBody>
      </p:sp>
      <p:sp>
        <p:nvSpPr>
          <p:cNvPr id="375" name="Google Shape;375;p3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134" y="921932"/>
            <a:ext cx="1803429" cy="1887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7892" y="2125869"/>
            <a:ext cx="2076249" cy="200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"/>
          <p:cNvSpPr txBox="1"/>
          <p:nvPr/>
        </p:nvSpPr>
        <p:spPr>
          <a:xfrm>
            <a:off x="6520843" y="2858972"/>
            <a:ext cx="230917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Az élet körforgása</a:t>
            </a:r>
            <a:endParaRPr/>
          </a:p>
        </p:txBody>
      </p:sp>
      <p:pic>
        <p:nvPicPr>
          <p:cNvPr id="379" name="Google Shape;37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7690" y="3280104"/>
            <a:ext cx="2289038" cy="1692934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"/>
          <p:cNvSpPr txBox="1"/>
          <p:nvPr/>
        </p:nvSpPr>
        <p:spPr>
          <a:xfrm>
            <a:off x="3562686" y="4037256"/>
            <a:ext cx="215660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Tápláléklánc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"/>
          <p:cNvSpPr txBox="1">
            <a:spLocks noGrp="1"/>
          </p:cNvSpPr>
          <p:nvPr>
            <p:ph type="title"/>
          </p:nvPr>
        </p:nvSpPr>
        <p:spPr>
          <a:xfrm>
            <a:off x="1098210" y="920830"/>
            <a:ext cx="4770408" cy="930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hu-HU"/>
              <a:t>A természet körforgása és az emberek…</a:t>
            </a:r>
            <a:endParaRPr/>
          </a:p>
        </p:txBody>
      </p:sp>
      <p:sp>
        <p:nvSpPr>
          <p:cNvPr id="386" name="Google Shape;386;p4"/>
          <p:cNvSpPr txBox="1">
            <a:spLocks noGrp="1"/>
          </p:cNvSpPr>
          <p:nvPr>
            <p:ph type="subTitle" idx="1"/>
          </p:nvPr>
        </p:nvSpPr>
        <p:spPr>
          <a:xfrm>
            <a:off x="1098210" y="2143260"/>
            <a:ext cx="4388190" cy="16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hu-HU" sz="1400">
                <a:latin typeface="Poppins"/>
                <a:ea typeface="Poppins"/>
                <a:cs typeface="Poppins"/>
                <a:sym typeface="Poppins"/>
              </a:rPr>
              <a:t>Gondoljuk végig, hogy mi történik akkor, ha</a:t>
            </a:r>
            <a:br>
              <a:rPr lang="hu-HU" sz="1400">
                <a:latin typeface="Poppins"/>
                <a:ea typeface="Poppins"/>
                <a:cs typeface="Poppins"/>
                <a:sym typeface="Poppins"/>
              </a:rPr>
            </a:br>
            <a:r>
              <a:rPr lang="hu-HU" sz="1400">
                <a:latin typeface="Poppins"/>
                <a:ea typeface="Poppins"/>
                <a:cs typeface="Poppins"/>
                <a:sym typeface="Poppins"/>
              </a:rPr>
              <a:t>a víz, ami elpárolog tisztítószerekkel szennyezett?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hu-HU" sz="1400">
                <a:latin typeface="Poppins"/>
                <a:ea typeface="Poppins"/>
                <a:cs typeface="Poppins"/>
                <a:sym typeface="Poppins"/>
              </a:rPr>
              <a:t>Milyen károkat okozhat a körforgásban?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4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hu-HU" sz="1400">
                <a:latin typeface="Poppins"/>
                <a:ea typeface="Poppins"/>
                <a:cs typeface="Poppins"/>
                <a:sym typeface="Poppins"/>
              </a:rPr>
              <a:t>Hány érintettje lehet ennek a szennyezésnek?</a:t>
            </a: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87" name="Google Shape;387;p4"/>
          <p:cNvGrpSpPr/>
          <p:nvPr/>
        </p:nvGrpSpPr>
        <p:grpSpPr>
          <a:xfrm rot="8416454">
            <a:off x="6351473" y="496137"/>
            <a:ext cx="1161186" cy="734383"/>
            <a:chOff x="5161625" y="732525"/>
            <a:chExt cx="456050" cy="288425"/>
          </a:xfrm>
        </p:grpSpPr>
        <p:sp>
          <p:nvSpPr>
            <p:cNvPr id="388" name="Google Shape;388;p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7" name="Google Shape;39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0587" y="1446651"/>
            <a:ext cx="3881886" cy="3601528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"/>
          <p:cNvSpPr txBox="1">
            <a:spLocks noGrp="1"/>
          </p:cNvSpPr>
          <p:nvPr>
            <p:ph type="title"/>
          </p:nvPr>
        </p:nvSpPr>
        <p:spPr>
          <a:xfrm>
            <a:off x="1698170" y="129691"/>
            <a:ext cx="5545473" cy="1126783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u-HU" sz="4000"/>
              <a:t>Komposzt a körforgásban</a:t>
            </a:r>
            <a:endParaRPr sz="4000"/>
          </a:p>
        </p:txBody>
      </p:sp>
      <p:pic>
        <p:nvPicPr>
          <p:cNvPr id="403" name="Google Shape;403;p5"/>
          <p:cNvPicPr preferRelativeResize="0"/>
          <p:nvPr/>
        </p:nvPicPr>
        <p:blipFill rotWithShape="1">
          <a:blip r:embed="rId3">
            <a:alphaModFix/>
          </a:blip>
          <a:srcRect b="-17"/>
          <a:stretch/>
        </p:blipFill>
        <p:spPr>
          <a:xfrm>
            <a:off x="6252257" y="1256474"/>
            <a:ext cx="2891743" cy="367268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5"/>
          <p:cNvSpPr txBox="1"/>
          <p:nvPr/>
        </p:nvSpPr>
        <p:spPr>
          <a:xfrm>
            <a:off x="1371338" y="1707820"/>
            <a:ext cx="4462094" cy="13849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hu-HU" strike="noStrike" sz="14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Van, amikor az ember összhangban tud élni a körforgással és a szerves konyhai hulladékát vissza tudja adni a természetnek. </a:t>
            </a:r>
            <a:endParaRPr/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0" cap="none" i="0" strike="noStrike" sz="1400" u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cap="none" i="0" lang="hu-HU" strike="noStrike" sz="1400" u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komposztból 1-2 éven belül humusz keletkezik, ami pedig tökéletes termőföld a növényeinknek</a:t>
            </a:r>
            <a:r>
              <a:rPr b="0" cap="none" i="0" lang="hu-HU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05" name="Google Shape;405;p5"/>
          <p:cNvSpPr txBox="1"/>
          <p:nvPr/>
        </p:nvSpPr>
        <p:spPr>
          <a:xfrm>
            <a:off x="2203268" y="3625416"/>
            <a:ext cx="4336869" cy="5232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cap="none" i="0" lang="hu-HU" strike="noStrike" sz="2800" u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rPr>
              <a:t>Kinek van otthon komposztja?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hu-HU"/>
              <a:t>Körforgásos gazdaság</a:t>
            </a:r>
            <a:endParaRPr/>
          </a:p>
        </p:txBody>
      </p:sp>
      <p:cxnSp>
        <p:nvCxnSpPr>
          <p:cNvPr id="411" name="Google Shape;411;p6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6"/>
          <p:cNvSpPr/>
          <p:nvPr/>
        </p:nvSpPr>
        <p:spPr>
          <a:xfrm>
            <a:off x="3503250" y="1829900"/>
            <a:ext cx="2137500" cy="21375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"/>
          <p:cNvSpPr txBox="1"/>
          <p:nvPr/>
        </p:nvSpPr>
        <p:spPr>
          <a:xfrm>
            <a:off x="307900" y="1319000"/>
            <a:ext cx="2423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Termék életciklusa körkörös</a:t>
            </a:r>
            <a:endParaRPr sz="2000" b="1" i="0" u="none" strike="noStrike" cap="none">
              <a:solidFill>
                <a:srgbClr val="00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414" name="Google Shape;414;p6"/>
          <p:cNvSpPr txBox="1"/>
          <p:nvPr/>
        </p:nvSpPr>
        <p:spPr>
          <a:xfrm>
            <a:off x="6413000" y="1798075"/>
            <a:ext cx="2423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Hasznosítható</a:t>
            </a:r>
            <a:endParaRPr sz="2000" b="1" i="0" u="none" strike="noStrike" cap="none">
              <a:solidFill>
                <a:srgbClr val="00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415" name="Google Shape;415;p6"/>
          <p:cNvSpPr txBox="1"/>
          <p:nvPr/>
        </p:nvSpPr>
        <p:spPr>
          <a:xfrm>
            <a:off x="-343855" y="2571925"/>
            <a:ext cx="2423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Javítható</a:t>
            </a:r>
            <a:endParaRPr sz="2000" b="1" i="0" u="none" strike="noStrike" cap="none">
              <a:solidFill>
                <a:srgbClr val="00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416" name="Google Shape;416;p6"/>
          <p:cNvSpPr txBox="1"/>
          <p:nvPr/>
        </p:nvSpPr>
        <p:spPr>
          <a:xfrm>
            <a:off x="6481727" y="2994524"/>
            <a:ext cx="2423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Csomagolóanyagok visszaválthatóak</a:t>
            </a:r>
            <a:endParaRPr sz="2000" b="1" i="0" u="none" strike="noStrike" cap="none">
              <a:solidFill>
                <a:srgbClr val="00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pic>
        <p:nvPicPr>
          <p:cNvPr id="417" name="Google Shape;41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000" y="1394774"/>
            <a:ext cx="3424601" cy="313450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18" name="Google Shape;418;p6"/>
          <p:cNvSpPr txBox="1"/>
          <p:nvPr/>
        </p:nvSpPr>
        <p:spPr>
          <a:xfrm>
            <a:off x="-343855" y="3662548"/>
            <a:ext cx="24231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u-HU" sz="2000" b="1" i="0" u="none" strike="noStrike" cap="none">
                <a:solidFill>
                  <a:srgbClr val="000000"/>
                </a:solidFill>
                <a:latin typeface="Caveat Brush"/>
                <a:ea typeface="Caveat Brush"/>
                <a:cs typeface="Caveat Brush"/>
                <a:sym typeface="Caveat Brush"/>
              </a:rPr>
              <a:t>Tartós</a:t>
            </a:r>
            <a:endParaRPr sz="2000" b="1" i="0" u="none" strike="noStrike" cap="none">
              <a:solidFill>
                <a:srgbClr val="000000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240" y="864669"/>
            <a:ext cx="6048132" cy="403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"/>
          <p:cNvSpPr txBox="1">
            <a:spLocks noGrp="1"/>
          </p:cNvSpPr>
          <p:nvPr>
            <p:ph type="title"/>
          </p:nvPr>
        </p:nvSpPr>
        <p:spPr>
          <a:xfrm>
            <a:off x="4396395" y="-95081"/>
            <a:ext cx="5545473" cy="1126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hu-HU" sz="4000"/>
              <a:t>A műanyag „körforgása”</a:t>
            </a:r>
            <a:endParaRPr sz="4000"/>
          </a:p>
        </p:txBody>
      </p:sp>
      <p:pic>
        <p:nvPicPr>
          <p:cNvPr id="430" name="Google Shape;43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943" y="1531969"/>
            <a:ext cx="3711399" cy="2079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1" name="Google Shape;431;p8"/>
          <p:cNvGrpSpPr/>
          <p:nvPr/>
        </p:nvGrpSpPr>
        <p:grpSpPr>
          <a:xfrm>
            <a:off x="969713" y="1087744"/>
            <a:ext cx="3997858" cy="3859274"/>
            <a:chOff x="807949" y="1328"/>
            <a:chExt cx="3997858" cy="3859274"/>
          </a:xfrm>
        </p:grpSpPr>
        <p:sp>
          <p:nvSpPr>
            <p:cNvPr id="432" name="Google Shape;432;p8"/>
            <p:cNvSpPr/>
            <p:nvPr/>
          </p:nvSpPr>
          <p:spPr>
            <a:xfrm>
              <a:off x="2223711" y="1328"/>
              <a:ext cx="1166334" cy="1166334"/>
            </a:xfrm>
            <a:prstGeom prst="ellipse">
              <a:avLst/>
            </a:prstGeom>
            <a:solidFill>
              <a:srgbClr val="E4B8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 txBox="1"/>
            <p:nvPr/>
          </p:nvSpPr>
          <p:spPr>
            <a:xfrm>
              <a:off x="2394517" y="172134"/>
              <a:ext cx="824722" cy="824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Műanyag szemét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 rot="2160000">
              <a:off x="3353011" y="896837"/>
              <a:ext cx="309330" cy="3936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3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 txBox="1"/>
            <p:nvPr/>
          </p:nvSpPr>
          <p:spPr>
            <a:xfrm rot="2160000">
              <a:off x="3361873" y="948292"/>
              <a:ext cx="216531" cy="2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3639473" y="1029940"/>
              <a:ext cx="1166334" cy="1166334"/>
            </a:xfrm>
            <a:prstGeom prst="ellipse">
              <a:avLst/>
            </a:prstGeom>
            <a:solidFill>
              <a:srgbClr val="EDBF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 txBox="1"/>
            <p:nvPr/>
          </p:nvSpPr>
          <p:spPr>
            <a:xfrm>
              <a:off x="3810279" y="1200746"/>
              <a:ext cx="824722" cy="824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Bekerül az óceánba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 rot="6480000">
              <a:off x="3800294" y="2240126"/>
              <a:ext cx="309330" cy="3936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6C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 txBox="1"/>
            <p:nvPr/>
          </p:nvSpPr>
          <p:spPr>
            <a:xfrm rot="-4320000">
              <a:off x="3861032" y="2274725"/>
              <a:ext cx="216531" cy="2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3098700" y="2694268"/>
              <a:ext cx="1166334" cy="1166334"/>
            </a:xfrm>
            <a:prstGeom prst="ellipse">
              <a:avLst/>
            </a:prstGeom>
            <a:solidFill>
              <a:srgbClr val="F4C8A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 txBox="1"/>
            <p:nvPr/>
          </p:nvSpPr>
          <p:spPr>
            <a:xfrm>
              <a:off x="3269506" y="2865074"/>
              <a:ext cx="824722" cy="824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Megeszi a műanyag darabot egy hal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 rot="10800000">
              <a:off x="2660968" y="3080616"/>
              <a:ext cx="309330" cy="3936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9CD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 txBox="1"/>
            <p:nvPr/>
          </p:nvSpPr>
          <p:spPr>
            <a:xfrm>
              <a:off x="2753767" y="3159344"/>
              <a:ext cx="216531" cy="2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348722" y="2694268"/>
              <a:ext cx="1166334" cy="1166334"/>
            </a:xfrm>
            <a:prstGeom prst="ellipse">
              <a:avLst/>
            </a:prstGeom>
            <a:solidFill>
              <a:srgbClr val="FAD1B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 txBox="1"/>
            <p:nvPr/>
          </p:nvSpPr>
          <p:spPr>
            <a:xfrm>
              <a:off x="1519528" y="2865074"/>
              <a:ext cx="824722" cy="824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Halat kihalásszák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-6480000">
              <a:off x="1509543" y="2256778"/>
              <a:ext cx="309330" cy="3936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CD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 txBox="1"/>
            <p:nvPr/>
          </p:nvSpPr>
          <p:spPr>
            <a:xfrm rot="4320000">
              <a:off x="1570281" y="2379635"/>
              <a:ext cx="216531" cy="2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807949" y="1029940"/>
              <a:ext cx="1166334" cy="1166334"/>
            </a:xfrm>
            <a:prstGeom prst="ellipse">
              <a:avLst/>
            </a:prstGeom>
            <a:solidFill>
              <a:srgbClr val="FEDBC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 txBox="1"/>
            <p:nvPr/>
          </p:nvSpPr>
          <p:spPr>
            <a:xfrm>
              <a:off x="978755" y="1200746"/>
              <a:ext cx="824722" cy="824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Az ember megeszi a „műanyagos” halat</a:t>
              </a: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 rot="-2160000">
              <a:off x="1937249" y="907128"/>
              <a:ext cx="309330" cy="3936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ED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 txBox="1"/>
            <p:nvPr/>
          </p:nvSpPr>
          <p:spPr>
            <a:xfrm rot="-2160000">
              <a:off x="1946111" y="1013129"/>
              <a:ext cx="216531" cy="2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8"/>
          <p:cNvSpPr txBox="1"/>
          <p:nvPr/>
        </p:nvSpPr>
        <p:spPr>
          <a:xfrm>
            <a:off x="737596" y="1671607"/>
            <a:ext cx="44620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grpSp>
        <p:nvGrpSpPr>
          <p:cNvPr id="453" name="Google Shape;453;p8"/>
          <p:cNvGrpSpPr/>
          <p:nvPr/>
        </p:nvGrpSpPr>
        <p:grpSpPr>
          <a:xfrm rot="-3047322">
            <a:off x="3515244" y="1176072"/>
            <a:ext cx="481628" cy="500279"/>
            <a:chOff x="3266862" y="843516"/>
            <a:chExt cx="481628" cy="500279"/>
          </a:xfrm>
        </p:grpSpPr>
        <p:sp>
          <p:nvSpPr>
            <p:cNvPr id="454" name="Google Shape;454;p8"/>
            <p:cNvSpPr/>
            <p:nvPr/>
          </p:nvSpPr>
          <p:spPr>
            <a:xfrm rot="2160000">
              <a:off x="3353011" y="896837"/>
              <a:ext cx="309330" cy="3936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3C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 txBox="1"/>
            <p:nvPr/>
          </p:nvSpPr>
          <p:spPr>
            <a:xfrm rot="2160000">
              <a:off x="3361873" y="948292"/>
              <a:ext cx="216531" cy="23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8"/>
          <p:cNvGrpSpPr/>
          <p:nvPr/>
        </p:nvGrpSpPr>
        <p:grpSpPr>
          <a:xfrm>
            <a:off x="3988833" y="722122"/>
            <a:ext cx="1166334" cy="1166334"/>
            <a:chOff x="3639473" y="1029940"/>
            <a:chExt cx="1166334" cy="1166334"/>
          </a:xfrm>
        </p:grpSpPr>
        <p:sp>
          <p:nvSpPr>
            <p:cNvPr id="457" name="Google Shape;457;p8"/>
            <p:cNvSpPr/>
            <p:nvPr/>
          </p:nvSpPr>
          <p:spPr>
            <a:xfrm>
              <a:off x="3639473" y="1029940"/>
              <a:ext cx="1166334" cy="1166334"/>
            </a:xfrm>
            <a:prstGeom prst="ellipse">
              <a:avLst/>
            </a:prstGeom>
            <a:solidFill>
              <a:srgbClr val="EDBFA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 txBox="1"/>
            <p:nvPr/>
          </p:nvSpPr>
          <p:spPr>
            <a:xfrm>
              <a:off x="3729434" y="1200746"/>
              <a:ext cx="945879" cy="824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hu-HU" sz="1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Granulálják és újrahasznosítják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F892C6844B799242A84CE20E04557797" ma:contentTypeVersion="20" ma:contentTypeDescription="Új dokumentum létrehozása." ma:contentTypeScope="" ma:versionID="b8352aba41d37cbfa8bd73929f60cea3">
  <xsd:schema xmlns:xsd="http://www.w3.org/2001/XMLSchema" xmlns:xs="http://www.w3.org/2001/XMLSchema" xmlns:p="http://schemas.microsoft.com/office/2006/metadata/properties" xmlns:ns2="63a28b9d-e79b-41d7-835b-af525eb0a49e" xmlns:ns3="04ebe9d3-609c-47ba-bc98-15eb7d22b80d" targetNamespace="http://schemas.microsoft.com/office/2006/metadata/properties" ma:root="true" ma:fieldsID="76a7f6e5c0eedda882195602e6d44385" ns2:_="" ns3:_="">
    <xsd:import namespace="63a28b9d-e79b-41d7-835b-af525eb0a49e"/>
    <xsd:import namespace="04ebe9d3-609c-47ba-bc98-15eb7d22b8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d_x00e1_tum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28b9d-e79b-41d7-835b-af525eb0a4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Flow_SignoffStatus" ma:index="21" nillable="true" ma:displayName="Láttamozási állapot" ma:internalName="L_x00e1_ttamoz_x00e1_si_x0020__x00e1_llapot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Képcímkék" ma:readOnly="false" ma:fieldId="{5cf76f15-5ced-4ddc-b409-7134ff3c332f}" ma:taxonomyMulti="true" ma:sspId="6f6df0d2-d42d-41d5-a93f-8657cf7686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_x00e1_tum" ma:index="25" nillable="true" ma:displayName="dátum" ma:format="DateOnly" ma:internalName="d_x00e1_tum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be9d3-609c-47ba-bc98-15eb7d22b8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1aee86-26cc-45d9-b73b-2aa53cb929cf}" ma:internalName="TaxCatchAll" ma:showField="CatchAllData" ma:web="04ebe9d3-609c-47ba-bc98-15eb7d22b8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3a28b9d-e79b-41d7-835b-af525eb0a49e" xsi:nil="true"/>
    <TaxCatchAll xmlns="04ebe9d3-609c-47ba-bc98-15eb7d22b80d" xsi:nil="true"/>
    <lcf76f155ced4ddcb4097134ff3c332f xmlns="63a28b9d-e79b-41d7-835b-af525eb0a49e">
      <Terms xmlns="http://schemas.microsoft.com/office/infopath/2007/PartnerControls"/>
    </lcf76f155ced4ddcb4097134ff3c332f>
    <d_x00e1_tum xmlns="63a28b9d-e79b-41d7-835b-af525eb0a49e" xsi:nil="true"/>
  </documentManagement>
</p:properties>
</file>

<file path=customXml/itemProps1.xml><?xml version="1.0" encoding="utf-8"?>
<ds:datastoreItem xmlns:ds="http://schemas.openxmlformats.org/officeDocument/2006/customXml" ds:itemID="{E35E28A6-07A5-4877-A6D6-CF292E06BB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9825B6-74E2-4070-A534-AF55762DCC62}"/>
</file>

<file path=customXml/itemProps3.xml><?xml version="1.0" encoding="utf-8"?>
<ds:datastoreItem xmlns:ds="http://schemas.openxmlformats.org/officeDocument/2006/customXml" ds:itemID="{16435415-3954-4BEB-9FCB-EB174D87AD55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Diavetítés a képernyőre (16:9 oldalarány)</PresentationFormat>
  <Slides>13</Slides>
  <Notes>13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Eco-Friendly Minitheme by Slidesgo</vt:lpstr>
      <vt:lpstr>PowerPoint-bemutató</vt:lpstr>
      <vt:lpstr>A Körforgás</vt:lpstr>
      <vt:lpstr>A víz körforgása</vt:lpstr>
      <vt:lpstr>Ilyenek még...</vt:lpstr>
      <vt:lpstr>A természet körforgása és az emberek…</vt:lpstr>
      <vt:lpstr>Komposzt a körforgásban</vt:lpstr>
      <vt:lpstr>Körforgásos gazdaság</vt:lpstr>
      <vt:lpstr>PowerPoint-bemutató</vt:lpstr>
      <vt:lpstr>A műanyag „körforgása”</vt:lpstr>
      <vt:lpstr>Tudatos csomagolóanyag választás</vt:lpstr>
      <vt:lpstr>Papír</vt:lpstr>
      <vt:lpstr>Legyünk kreatívak</vt:lpstr>
      <vt:lpstr>Tudtad, hogy ezeket otthon is megteheted?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Szilvia</dc:creator>
  <cp:revision>1</cp:revision>
  <dcterms:modified xsi:type="dcterms:W3CDTF">2023-12-08T14:30:24Z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0x010100F892C6844B799242A84CE20E04557797</vt:lpwstr>
  </property>
  <property fmtid="{D5CDD505-2E9C-101B-9397-08002B2CF9AE}" pid="3" name="NXPowerLiteLastOptimized">
    <vt:lpwstr>1341913</vt:lpwstr>
  </property>
  <property fmtid="{D5CDD505-2E9C-101B-9397-08002B2CF9AE}" pid="4" name="NXPowerLiteSettings">
    <vt:lpwstr>E700052003A000</vt:lpwstr>
  </property>
  <property fmtid="{D5CDD505-2E9C-101B-9397-08002B2CF9AE}" pid="5" name="NXPowerLiteVersion">
    <vt:lpwstr>D9.1.2</vt:lpwstr>
  </property>
  <property fmtid="{D5CDD505-2E9C-101B-9397-08002B2CF9AE}" pid="6" name="MediaServiceImageTags">
    <vt:lpwstr/>
  </property>
</Properties>
</file>