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8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1" r:id="rId18"/>
    <p:sldId id="270" r:id="rId19"/>
  </p:sldIdLst>
  <p:sldSz cx="9144000" cy="6858000" type="screen4x3"/>
  <p:notesSz cx="6858000" cy="9144000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0C3B34F-48FF-405D-8B01-B2DD53CE8975}" v="3" dt="2024-02-06T13:32:48.4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42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customXml" Target="../customXml/item3.xml"/><Relationship Id="rId3" Type="http://schemas.openxmlformats.org/officeDocument/2006/relationships/slideMaster" Target="slideMasters/slideMaster1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microsoft.com/office/2016/11/relationships/changesInfo" Target="changesInfos/changesInfo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ál András" userId="3ed9b24d-5d31-4ea9-8a3d-c6423825a011" providerId="ADAL" clId="{E0C3B34F-48FF-405D-8B01-B2DD53CE8975}"/>
    <pc:docChg chg="modSld">
      <pc:chgData name="Pál András" userId="3ed9b24d-5d31-4ea9-8a3d-c6423825a011" providerId="ADAL" clId="{E0C3B34F-48FF-405D-8B01-B2DD53CE8975}" dt="2024-02-06T13:32:48.478" v="1"/>
      <pc:docMkLst>
        <pc:docMk/>
      </pc:docMkLst>
      <pc:sldChg chg="modSp">
        <pc:chgData name="Pál András" userId="3ed9b24d-5d31-4ea9-8a3d-c6423825a011" providerId="ADAL" clId="{E0C3B34F-48FF-405D-8B01-B2DD53CE8975}" dt="2024-02-06T13:32:48.478" v="1"/>
        <pc:sldMkLst>
          <pc:docMk/>
          <pc:sldMk cId="0" sldId="256"/>
        </pc:sldMkLst>
        <pc:spChg chg="mod">
          <ac:chgData name="Pál András" userId="3ed9b24d-5d31-4ea9-8a3d-c6423825a011" providerId="ADAL" clId="{E0C3B34F-48FF-405D-8B01-B2DD53CE8975}" dt="2024-02-06T13:32:22.732" v="0"/>
          <ac:spMkLst>
            <pc:docMk/>
            <pc:sldMk cId="0" sldId="256"/>
            <ac:spMk id="2050" creationId="{4929568F-8996-9B74-4913-80D16E01A3F0}"/>
          </ac:spMkLst>
        </pc:spChg>
        <pc:spChg chg="mod">
          <ac:chgData name="Pál András" userId="3ed9b24d-5d31-4ea9-8a3d-c6423825a011" providerId="ADAL" clId="{E0C3B34F-48FF-405D-8B01-B2DD53CE8975}" dt="2024-02-06T13:32:48.478" v="1"/>
          <ac:spMkLst>
            <pc:docMk/>
            <pc:sldMk cId="0" sldId="256"/>
            <ac:spMk id="2051" creationId="{E5F9B2D5-771D-1F7C-D79D-7B5EC76C37C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Line 2">
            <a:extLst>
              <a:ext uri="{FF2B5EF4-FFF2-40B4-BE49-F238E27FC236}">
                <a16:creationId xmlns:a16="http://schemas.microsoft.com/office/drawing/2014/main" id="{302FEA05-AF37-B8FA-BFFB-C2E793BCFB44}"/>
              </a:ext>
            </a:extLst>
          </p:cNvPr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82947" name="Rectangle 3">
            <a:extLst>
              <a:ext uri="{FF2B5EF4-FFF2-40B4-BE49-F238E27FC236}">
                <a16:creationId xmlns:a16="http://schemas.microsoft.com/office/drawing/2014/main" id="{96DD243D-B82A-48B3-C384-AC498790F58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pPr lvl="0"/>
            <a:r>
              <a:rPr lang="hu-HU" altLang="en-US" noProof="0"/>
              <a:t>Mintacím szerkesztése</a:t>
            </a:r>
          </a:p>
        </p:txBody>
      </p:sp>
      <p:sp>
        <p:nvSpPr>
          <p:cNvPr id="82948" name="Rectangle 4">
            <a:extLst>
              <a:ext uri="{FF2B5EF4-FFF2-40B4-BE49-F238E27FC236}">
                <a16:creationId xmlns:a16="http://schemas.microsoft.com/office/drawing/2014/main" id="{F7AB0927-EF61-A807-064D-C9BC3DB8D09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anose="05000000000000000000" pitchFamily="2" charset="2"/>
              <a:buNone/>
              <a:defRPr sz="3200"/>
            </a:lvl1pPr>
          </a:lstStyle>
          <a:p>
            <a:pPr lvl="0"/>
            <a:r>
              <a:rPr lang="hu-HU" altLang="en-US" noProof="0"/>
              <a:t>Alcím mintájának szerkesztése</a:t>
            </a:r>
          </a:p>
        </p:txBody>
      </p:sp>
      <p:sp>
        <p:nvSpPr>
          <p:cNvPr id="82949" name="Rectangle 5">
            <a:extLst>
              <a:ext uri="{FF2B5EF4-FFF2-40B4-BE49-F238E27FC236}">
                <a16:creationId xmlns:a16="http://schemas.microsoft.com/office/drawing/2014/main" id="{22F639B3-E8E6-79E6-F33A-70BAFFDC56D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82950" name="Rectangle 6">
            <a:extLst>
              <a:ext uri="{FF2B5EF4-FFF2-40B4-BE49-F238E27FC236}">
                <a16:creationId xmlns:a16="http://schemas.microsoft.com/office/drawing/2014/main" id="{792D7DE5-2B6F-A79F-0409-8106E8E8D85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82951" name="Rectangle 7">
            <a:extLst>
              <a:ext uri="{FF2B5EF4-FFF2-40B4-BE49-F238E27FC236}">
                <a16:creationId xmlns:a16="http://schemas.microsoft.com/office/drawing/2014/main" id="{1B9F158A-D402-A9EE-9FAD-BD65611973F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D7A9BBDA-286B-4105-B534-6A7163A7B55E}" type="slidenum">
              <a:rPr lang="hu-HU" altLang="en-US"/>
              <a:pPr/>
              <a:t>‹#›</a:t>
            </a:fld>
            <a:endParaRPr lang="hu-HU" altLang="en-US"/>
          </a:p>
        </p:txBody>
      </p:sp>
      <p:grpSp>
        <p:nvGrpSpPr>
          <p:cNvPr id="82952" name="Group 8">
            <a:extLst>
              <a:ext uri="{FF2B5EF4-FFF2-40B4-BE49-F238E27FC236}">
                <a16:creationId xmlns:a16="http://schemas.microsoft.com/office/drawing/2014/main" id="{AB2656A3-3943-8359-CDC5-926DBF263CB0}"/>
              </a:ext>
            </a:extLst>
          </p:cNvPr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82953" name="Oval 9">
              <a:extLst>
                <a:ext uri="{FF2B5EF4-FFF2-40B4-BE49-F238E27FC236}">
                  <a16:creationId xmlns:a16="http://schemas.microsoft.com/office/drawing/2014/main" id="{93F8840C-1E79-7E0C-1161-10CCED0DE5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82954" name="Oval 10">
              <a:extLst>
                <a:ext uri="{FF2B5EF4-FFF2-40B4-BE49-F238E27FC236}">
                  <a16:creationId xmlns:a16="http://schemas.microsoft.com/office/drawing/2014/main" id="{E86194F9-2A95-483B-95E1-59896F0B4C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82955" name="Oval 11">
              <a:extLst>
                <a:ext uri="{FF2B5EF4-FFF2-40B4-BE49-F238E27FC236}">
                  <a16:creationId xmlns:a16="http://schemas.microsoft.com/office/drawing/2014/main" id="{0F041EA2-9462-2A1E-13A6-03C3E1D2F8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82956" name="Oval 12">
              <a:extLst>
                <a:ext uri="{FF2B5EF4-FFF2-40B4-BE49-F238E27FC236}">
                  <a16:creationId xmlns:a16="http://schemas.microsoft.com/office/drawing/2014/main" id="{F8466C5D-3B1D-59E2-822B-05BA90ED8D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82957" name="Oval 13">
              <a:extLst>
                <a:ext uri="{FF2B5EF4-FFF2-40B4-BE49-F238E27FC236}">
                  <a16:creationId xmlns:a16="http://schemas.microsoft.com/office/drawing/2014/main" id="{66B1B1AF-EF53-B9FE-EB37-11FDC7659E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82958" name="Oval 14">
              <a:extLst>
                <a:ext uri="{FF2B5EF4-FFF2-40B4-BE49-F238E27FC236}">
                  <a16:creationId xmlns:a16="http://schemas.microsoft.com/office/drawing/2014/main" id="{FBC76E74-3F4E-EC9C-BA67-1CDF149C9E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82959" name="Oval 15">
              <a:extLst>
                <a:ext uri="{FF2B5EF4-FFF2-40B4-BE49-F238E27FC236}">
                  <a16:creationId xmlns:a16="http://schemas.microsoft.com/office/drawing/2014/main" id="{AF58C4A5-E0E0-E413-5378-9B08E99E70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82960" name="Oval 16">
              <a:extLst>
                <a:ext uri="{FF2B5EF4-FFF2-40B4-BE49-F238E27FC236}">
                  <a16:creationId xmlns:a16="http://schemas.microsoft.com/office/drawing/2014/main" id="{EAC7C2EF-1CF1-7566-E86C-2EB5839622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82961" name="Oval 17">
              <a:extLst>
                <a:ext uri="{FF2B5EF4-FFF2-40B4-BE49-F238E27FC236}">
                  <a16:creationId xmlns:a16="http://schemas.microsoft.com/office/drawing/2014/main" id="{19F0F918-C888-F894-4467-7E268218C7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82962" name="Oval 18">
              <a:extLst>
                <a:ext uri="{FF2B5EF4-FFF2-40B4-BE49-F238E27FC236}">
                  <a16:creationId xmlns:a16="http://schemas.microsoft.com/office/drawing/2014/main" id="{38111A1A-18D1-4230-3BE4-9143EF8A58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82963" name="Oval 19">
              <a:extLst>
                <a:ext uri="{FF2B5EF4-FFF2-40B4-BE49-F238E27FC236}">
                  <a16:creationId xmlns:a16="http://schemas.microsoft.com/office/drawing/2014/main" id="{D07938BA-77BA-2BD6-B935-F3E1E3FE4F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82964" name="Oval 20">
              <a:extLst>
                <a:ext uri="{FF2B5EF4-FFF2-40B4-BE49-F238E27FC236}">
                  <a16:creationId xmlns:a16="http://schemas.microsoft.com/office/drawing/2014/main" id="{64CDE18A-2507-9DAB-9011-9B9F408B74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82965" name="Oval 21">
              <a:extLst>
                <a:ext uri="{FF2B5EF4-FFF2-40B4-BE49-F238E27FC236}">
                  <a16:creationId xmlns:a16="http://schemas.microsoft.com/office/drawing/2014/main" id="{1179A59B-1EFD-D44B-10E6-B6B649A827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82966" name="Oval 22">
              <a:extLst>
                <a:ext uri="{FF2B5EF4-FFF2-40B4-BE49-F238E27FC236}">
                  <a16:creationId xmlns:a16="http://schemas.microsoft.com/office/drawing/2014/main" id="{88159598-7919-4B26-F710-5077E16680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82967" name="Oval 23">
              <a:extLst>
                <a:ext uri="{FF2B5EF4-FFF2-40B4-BE49-F238E27FC236}">
                  <a16:creationId xmlns:a16="http://schemas.microsoft.com/office/drawing/2014/main" id="{42180709-3B24-DC1D-904C-6E94BFAE1B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82968" name="Oval 24">
              <a:extLst>
                <a:ext uri="{FF2B5EF4-FFF2-40B4-BE49-F238E27FC236}">
                  <a16:creationId xmlns:a16="http://schemas.microsoft.com/office/drawing/2014/main" id="{5AC6AD60-0F89-E531-C15B-8858A3D642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82969" name="Oval 25">
              <a:extLst>
                <a:ext uri="{FF2B5EF4-FFF2-40B4-BE49-F238E27FC236}">
                  <a16:creationId xmlns:a16="http://schemas.microsoft.com/office/drawing/2014/main" id="{F730BFBA-8F76-604F-9C75-2E3124BFD2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82970" name="Oval 26">
              <a:extLst>
                <a:ext uri="{FF2B5EF4-FFF2-40B4-BE49-F238E27FC236}">
                  <a16:creationId xmlns:a16="http://schemas.microsoft.com/office/drawing/2014/main" id="{EB4FE533-E5BD-005E-3FD1-4F3FB93C1C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82971" name="Oval 27">
              <a:extLst>
                <a:ext uri="{FF2B5EF4-FFF2-40B4-BE49-F238E27FC236}">
                  <a16:creationId xmlns:a16="http://schemas.microsoft.com/office/drawing/2014/main" id="{BE00E808-B37B-DB6C-A84C-D07EF956EC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82972" name="Oval 28">
              <a:extLst>
                <a:ext uri="{FF2B5EF4-FFF2-40B4-BE49-F238E27FC236}">
                  <a16:creationId xmlns:a16="http://schemas.microsoft.com/office/drawing/2014/main" id="{F4CB3505-3B8F-75EF-5624-FC849817F2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82973" name="Oval 29">
              <a:extLst>
                <a:ext uri="{FF2B5EF4-FFF2-40B4-BE49-F238E27FC236}">
                  <a16:creationId xmlns:a16="http://schemas.microsoft.com/office/drawing/2014/main" id="{C011A89D-FE1B-9157-2920-1248D19359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82974" name="Oval 30">
              <a:extLst>
                <a:ext uri="{FF2B5EF4-FFF2-40B4-BE49-F238E27FC236}">
                  <a16:creationId xmlns:a16="http://schemas.microsoft.com/office/drawing/2014/main" id="{4BD8E4C3-3CA6-A670-0295-0EB2D8473F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82975" name="Oval 31">
              <a:extLst>
                <a:ext uri="{FF2B5EF4-FFF2-40B4-BE49-F238E27FC236}">
                  <a16:creationId xmlns:a16="http://schemas.microsoft.com/office/drawing/2014/main" id="{98589C85-63D5-7E26-983D-E6558E38BD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82976" name="Oval 32">
              <a:extLst>
                <a:ext uri="{FF2B5EF4-FFF2-40B4-BE49-F238E27FC236}">
                  <a16:creationId xmlns:a16="http://schemas.microsoft.com/office/drawing/2014/main" id="{7E10D057-01C6-8296-B7C9-D057EB8571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82977" name="Oval 33">
              <a:extLst>
                <a:ext uri="{FF2B5EF4-FFF2-40B4-BE49-F238E27FC236}">
                  <a16:creationId xmlns:a16="http://schemas.microsoft.com/office/drawing/2014/main" id="{951388D7-23EA-C35B-439B-D81AC4D47E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82978" name="Oval 34">
              <a:extLst>
                <a:ext uri="{FF2B5EF4-FFF2-40B4-BE49-F238E27FC236}">
                  <a16:creationId xmlns:a16="http://schemas.microsoft.com/office/drawing/2014/main" id="{7D7BF1EA-80A5-38CD-6E5B-9479F1AF80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82979" name="Oval 35">
              <a:extLst>
                <a:ext uri="{FF2B5EF4-FFF2-40B4-BE49-F238E27FC236}">
                  <a16:creationId xmlns:a16="http://schemas.microsoft.com/office/drawing/2014/main" id="{AC19BD55-C82F-90CC-790F-A05B9E55A0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82980" name="Oval 36">
              <a:extLst>
                <a:ext uri="{FF2B5EF4-FFF2-40B4-BE49-F238E27FC236}">
                  <a16:creationId xmlns:a16="http://schemas.microsoft.com/office/drawing/2014/main" id="{75E49316-9640-B951-1AFA-96F394AC8C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82981" name="Oval 37">
              <a:extLst>
                <a:ext uri="{FF2B5EF4-FFF2-40B4-BE49-F238E27FC236}">
                  <a16:creationId xmlns:a16="http://schemas.microsoft.com/office/drawing/2014/main" id="{3505205C-9B34-7A49-FFB1-3E51A9C221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82982" name="Oval 38">
              <a:extLst>
                <a:ext uri="{FF2B5EF4-FFF2-40B4-BE49-F238E27FC236}">
                  <a16:creationId xmlns:a16="http://schemas.microsoft.com/office/drawing/2014/main" id="{ADC0D6C7-72C0-5E4C-C02B-AEE7D8B826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82983" name="Oval 39">
              <a:extLst>
                <a:ext uri="{FF2B5EF4-FFF2-40B4-BE49-F238E27FC236}">
                  <a16:creationId xmlns:a16="http://schemas.microsoft.com/office/drawing/2014/main" id="{33B0B21D-2B89-E81C-A204-B849424A11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</p:grpSp>
      <p:sp>
        <p:nvSpPr>
          <p:cNvPr id="82984" name="Line 40">
            <a:extLst>
              <a:ext uri="{FF2B5EF4-FFF2-40B4-BE49-F238E27FC236}">
                <a16:creationId xmlns:a16="http://schemas.microsoft.com/office/drawing/2014/main" id="{BF2DD293-5880-07D1-38E0-F8DE16612C9F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0D9FFEC-01CF-1475-999E-F0558ACB4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167F3427-2EE0-20B7-42DA-E5F94CF49F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37CE639B-F103-9BF9-8700-C3740D099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F85E7562-A0DE-100E-11C6-1CCD71744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9C969AC0-3D5C-E4C2-22CE-091F2C221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57CC1D-0A18-4A98-9021-7E45683B1012}" type="slidenum">
              <a:rPr lang="hu-HU" altLang="en-US"/>
              <a:pPr/>
              <a:t>‹#›</a:t>
            </a:fld>
            <a:endParaRPr lang="hu-HU" altLang="en-US"/>
          </a:p>
        </p:txBody>
      </p:sp>
    </p:spTree>
    <p:extLst>
      <p:ext uri="{BB962C8B-B14F-4D97-AF65-F5344CB8AC3E}">
        <p14:creationId xmlns:p14="http://schemas.microsoft.com/office/powerpoint/2010/main" val="1416211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39FF33DA-E7B6-8C83-50B7-A58244D4F1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2734229C-0A26-33C4-BDDC-AC0D71EF54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F6EE4CBA-A0C0-54E2-C269-A0BC93E66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F3EF6DE7-4062-83A8-CCB0-7A40F407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ECF38F53-FB98-9B1D-CAD3-53DBB0BEB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859B1A-6944-42F2-9B35-D19B9F84878F}" type="slidenum">
              <a:rPr lang="hu-HU" altLang="en-US"/>
              <a:pPr/>
              <a:t>‹#›</a:t>
            </a:fld>
            <a:endParaRPr lang="hu-HU" altLang="en-US"/>
          </a:p>
        </p:txBody>
      </p:sp>
    </p:spTree>
    <p:extLst>
      <p:ext uri="{BB962C8B-B14F-4D97-AF65-F5344CB8AC3E}">
        <p14:creationId xmlns:p14="http://schemas.microsoft.com/office/powerpoint/2010/main" val="229384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C74C324-BE5C-716B-D524-B19C89853D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D5A31BC1-C60F-83CC-22D0-5C898B593F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B3422D25-1C52-A422-E867-CA955FF387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894641FE-9F95-5106-8A93-FFB4733C94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FE0C5BCA-9D6D-D8F4-B785-9A3938726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96DF99-314B-4E53-A441-B2B96C8CCDE0}" type="slidenum">
              <a:rPr lang="hu-HU" altLang="en-US"/>
              <a:pPr/>
              <a:t>‹#›</a:t>
            </a:fld>
            <a:endParaRPr lang="hu-HU" altLang="en-US"/>
          </a:p>
        </p:txBody>
      </p:sp>
    </p:spTree>
    <p:extLst>
      <p:ext uri="{BB962C8B-B14F-4D97-AF65-F5344CB8AC3E}">
        <p14:creationId xmlns:p14="http://schemas.microsoft.com/office/powerpoint/2010/main" val="2861416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56C149A-2A6A-5FC6-BCEE-7FB096A80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4206F9F1-4C7F-280D-EA9E-85B9F03177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F4951F0D-9753-9452-072C-176A667E7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8DC82B59-B17B-BCB7-8DAA-57E3E3A45A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57AC65A3-317F-581B-B3BC-F19019F5C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DD46BC-01A0-4701-8AF7-A9477A599BDF}" type="slidenum">
              <a:rPr lang="hu-HU" altLang="en-US"/>
              <a:pPr/>
              <a:t>‹#›</a:t>
            </a:fld>
            <a:endParaRPr lang="hu-HU" altLang="en-US"/>
          </a:p>
        </p:txBody>
      </p:sp>
    </p:spTree>
    <p:extLst>
      <p:ext uri="{BB962C8B-B14F-4D97-AF65-F5344CB8AC3E}">
        <p14:creationId xmlns:p14="http://schemas.microsoft.com/office/powerpoint/2010/main" val="4272813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ABAB6E0-D12D-D940-B003-202265FCD0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DCE76489-E6BB-AC97-E019-7E41E913D6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2617ABF0-09F2-9FD8-926B-336311CC98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D164D788-6212-7C79-1032-B92C4CE12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26B1BD64-F2D0-CEBB-2320-1D62308961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FC6BD35E-361A-6550-D0F6-33FDEA035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CA6639-3262-4B65-AA08-041C9B589F4A}" type="slidenum">
              <a:rPr lang="hu-HU" altLang="en-US"/>
              <a:pPr/>
              <a:t>‹#›</a:t>
            </a:fld>
            <a:endParaRPr lang="hu-HU" altLang="en-US"/>
          </a:p>
        </p:txBody>
      </p:sp>
    </p:spTree>
    <p:extLst>
      <p:ext uri="{BB962C8B-B14F-4D97-AF65-F5344CB8AC3E}">
        <p14:creationId xmlns:p14="http://schemas.microsoft.com/office/powerpoint/2010/main" val="1831472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20881C5-4E6A-E215-31C9-5C7924C34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B621B5F4-1557-A1CC-4483-23AFE9CF3A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9B9C4CFA-8813-B4BA-1548-2975121A3F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5C75B5F3-414F-E937-7430-70D67DEFB3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F8D58948-EE62-19C3-0E3D-4D30A6CFC4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0FA5A842-63BF-C77F-CFD6-A620B8E2B9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92B8D581-05E8-D03C-6F54-F1634A69AF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2799641C-AD47-812C-75C4-3A9592892B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0DC628-23EB-4B1E-A415-F009189F3ED6}" type="slidenum">
              <a:rPr lang="hu-HU" altLang="en-US"/>
              <a:pPr/>
              <a:t>‹#›</a:t>
            </a:fld>
            <a:endParaRPr lang="hu-HU" altLang="en-US"/>
          </a:p>
        </p:txBody>
      </p:sp>
    </p:spTree>
    <p:extLst>
      <p:ext uri="{BB962C8B-B14F-4D97-AF65-F5344CB8AC3E}">
        <p14:creationId xmlns:p14="http://schemas.microsoft.com/office/powerpoint/2010/main" val="3356207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7F9C134-7D02-9CE0-7D5F-FC68C71CB1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298E8B67-2295-E5F9-337C-9325DEE417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21B4B26B-0801-70DB-23C3-4BC71977E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0DB852DD-BE96-35C9-51CF-D2936061E6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65DAB8-DB91-4B74-9B0F-100FB484F544}" type="slidenum">
              <a:rPr lang="hu-HU" altLang="en-US"/>
              <a:pPr/>
              <a:t>‹#›</a:t>
            </a:fld>
            <a:endParaRPr lang="hu-HU" altLang="en-US"/>
          </a:p>
        </p:txBody>
      </p:sp>
    </p:spTree>
    <p:extLst>
      <p:ext uri="{BB962C8B-B14F-4D97-AF65-F5344CB8AC3E}">
        <p14:creationId xmlns:p14="http://schemas.microsoft.com/office/powerpoint/2010/main" val="2643668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63F987F7-462F-BBB7-4028-87F53C595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C5F873EB-F1CB-3079-BF66-03FD4F100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F0803290-8954-87C7-8AB0-EC07B567B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BAE0DE-5039-4231-BCAE-3283C90EB7B4}" type="slidenum">
              <a:rPr lang="hu-HU" altLang="en-US"/>
              <a:pPr/>
              <a:t>‹#›</a:t>
            </a:fld>
            <a:endParaRPr lang="hu-HU" altLang="en-US"/>
          </a:p>
        </p:txBody>
      </p:sp>
    </p:spTree>
    <p:extLst>
      <p:ext uri="{BB962C8B-B14F-4D97-AF65-F5344CB8AC3E}">
        <p14:creationId xmlns:p14="http://schemas.microsoft.com/office/powerpoint/2010/main" val="1019411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1AFE735-8E6C-1CD9-3218-1ACC7BA37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0EEFC7C5-0BEB-A780-BABE-A144529A9B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4E6B28B6-7551-E743-C7BC-9E9B6A6CBA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D6816795-FEBD-487D-1747-C95D3F3C9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A2A6F5D0-2CA5-7306-E308-C3110CB429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EEFBE8E3-3258-8A1A-18AE-B6E3DA9FA7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3DD067-6B0A-4978-8217-C6C23FA949E3}" type="slidenum">
              <a:rPr lang="hu-HU" altLang="en-US"/>
              <a:pPr/>
              <a:t>‹#›</a:t>
            </a:fld>
            <a:endParaRPr lang="hu-HU" altLang="en-US"/>
          </a:p>
        </p:txBody>
      </p:sp>
    </p:spTree>
    <p:extLst>
      <p:ext uri="{BB962C8B-B14F-4D97-AF65-F5344CB8AC3E}">
        <p14:creationId xmlns:p14="http://schemas.microsoft.com/office/powerpoint/2010/main" val="808236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6E42697-2BDB-C848-6A32-E4992D4D24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7A8F1C04-AF55-0841-00C6-D8246F809B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488F9D1D-51D5-17A3-E913-D4A9960815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411834D6-38AB-DBBF-5EDD-D38F22B31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17B8504F-9E7D-2009-E7D9-F107CBF9E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F45CB543-7654-81FD-E5D8-026FA9B2C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AFAC85-48A6-455F-8EF2-BC9BBAA9B732}" type="slidenum">
              <a:rPr lang="hu-HU" altLang="en-US"/>
              <a:pPr/>
              <a:t>‹#›</a:t>
            </a:fld>
            <a:endParaRPr lang="hu-HU" altLang="en-US"/>
          </a:p>
        </p:txBody>
      </p:sp>
    </p:spTree>
    <p:extLst>
      <p:ext uri="{BB962C8B-B14F-4D97-AF65-F5344CB8AC3E}">
        <p14:creationId xmlns:p14="http://schemas.microsoft.com/office/powerpoint/2010/main" val="1493760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Line 2">
            <a:extLst>
              <a:ext uri="{FF2B5EF4-FFF2-40B4-BE49-F238E27FC236}">
                <a16:creationId xmlns:a16="http://schemas.microsoft.com/office/drawing/2014/main" id="{EC9857D9-E7CA-6443-D5DA-BBE4748F0EED}"/>
              </a:ext>
            </a:extLst>
          </p:cNvPr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id="{E4C0B62E-674C-FE0F-694F-C09BB94FDE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en-US"/>
              <a:t>Mintacím szerkesztése</a:t>
            </a:r>
          </a:p>
        </p:txBody>
      </p:sp>
      <p:sp>
        <p:nvSpPr>
          <p:cNvPr id="81924" name="Rectangle 4">
            <a:extLst>
              <a:ext uri="{FF2B5EF4-FFF2-40B4-BE49-F238E27FC236}">
                <a16:creationId xmlns:a16="http://schemas.microsoft.com/office/drawing/2014/main" id="{5832B94B-B406-FD5E-8452-3B59FAD172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en-US"/>
              <a:t>Mintaszöveg szerkesztése</a:t>
            </a:r>
          </a:p>
          <a:p>
            <a:pPr lvl="1"/>
            <a:r>
              <a:rPr lang="hu-HU" altLang="en-US"/>
              <a:t>Második szint</a:t>
            </a:r>
          </a:p>
          <a:p>
            <a:pPr lvl="2"/>
            <a:r>
              <a:rPr lang="hu-HU" altLang="en-US"/>
              <a:t>Harmadik szint</a:t>
            </a:r>
          </a:p>
          <a:p>
            <a:pPr lvl="3"/>
            <a:r>
              <a:rPr lang="hu-HU" altLang="en-US"/>
              <a:t>Negyedik szint</a:t>
            </a:r>
          </a:p>
          <a:p>
            <a:pPr lvl="4"/>
            <a:r>
              <a:rPr lang="hu-HU" altLang="en-US"/>
              <a:t>Ötödik szint</a:t>
            </a:r>
          </a:p>
        </p:txBody>
      </p:sp>
      <p:sp>
        <p:nvSpPr>
          <p:cNvPr id="81925" name="Rectangle 5">
            <a:extLst>
              <a:ext uri="{FF2B5EF4-FFF2-40B4-BE49-F238E27FC236}">
                <a16:creationId xmlns:a16="http://schemas.microsoft.com/office/drawing/2014/main" id="{71235477-9B5B-35D7-F644-F52CFA5B27D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hu-HU" altLang="en-US"/>
          </a:p>
        </p:txBody>
      </p:sp>
      <p:sp>
        <p:nvSpPr>
          <p:cNvPr id="81926" name="Rectangle 6">
            <a:extLst>
              <a:ext uri="{FF2B5EF4-FFF2-40B4-BE49-F238E27FC236}">
                <a16:creationId xmlns:a16="http://schemas.microsoft.com/office/drawing/2014/main" id="{59D08C72-2891-9F17-BE9D-726F67DA7B3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hu-HU" altLang="en-US"/>
          </a:p>
        </p:txBody>
      </p:sp>
      <p:sp>
        <p:nvSpPr>
          <p:cNvPr id="81927" name="Rectangle 7">
            <a:extLst>
              <a:ext uri="{FF2B5EF4-FFF2-40B4-BE49-F238E27FC236}">
                <a16:creationId xmlns:a16="http://schemas.microsoft.com/office/drawing/2014/main" id="{139EDDAB-A751-3D67-0032-90DA5A9B9C0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E597E6D4-AFBA-456D-BBEC-B62DB8FB73C5}" type="slidenum">
              <a:rPr lang="hu-HU" altLang="en-US"/>
              <a:pPr/>
              <a:t>‹#›</a:t>
            </a:fld>
            <a:endParaRPr lang="hu-HU" altLang="en-US"/>
          </a:p>
        </p:txBody>
      </p:sp>
      <p:grpSp>
        <p:nvGrpSpPr>
          <p:cNvPr id="81928" name="Group 8">
            <a:extLst>
              <a:ext uri="{FF2B5EF4-FFF2-40B4-BE49-F238E27FC236}">
                <a16:creationId xmlns:a16="http://schemas.microsoft.com/office/drawing/2014/main" id="{470F0677-FDDA-FF67-DD6C-FE4F0E3F483A}"/>
              </a:ext>
            </a:extLst>
          </p:cNvPr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81929" name="Oval 9">
              <a:extLst>
                <a:ext uri="{FF2B5EF4-FFF2-40B4-BE49-F238E27FC236}">
                  <a16:creationId xmlns:a16="http://schemas.microsoft.com/office/drawing/2014/main" id="{E297CA08-7B15-E93A-A27D-33244D6683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81930" name="Oval 10">
              <a:extLst>
                <a:ext uri="{FF2B5EF4-FFF2-40B4-BE49-F238E27FC236}">
                  <a16:creationId xmlns:a16="http://schemas.microsoft.com/office/drawing/2014/main" id="{11E014A7-A55B-4E19-41BC-8EFEE9F7C0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81931" name="Oval 11">
              <a:extLst>
                <a:ext uri="{FF2B5EF4-FFF2-40B4-BE49-F238E27FC236}">
                  <a16:creationId xmlns:a16="http://schemas.microsoft.com/office/drawing/2014/main" id="{4B02BDEB-0B0F-DBC9-83EF-C01E1E0C95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81932" name="Oval 12">
              <a:extLst>
                <a:ext uri="{FF2B5EF4-FFF2-40B4-BE49-F238E27FC236}">
                  <a16:creationId xmlns:a16="http://schemas.microsoft.com/office/drawing/2014/main" id="{8488D45E-AE68-3B32-BB92-EDEAA16713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81933" name="Oval 13">
              <a:extLst>
                <a:ext uri="{FF2B5EF4-FFF2-40B4-BE49-F238E27FC236}">
                  <a16:creationId xmlns:a16="http://schemas.microsoft.com/office/drawing/2014/main" id="{02EA50B7-F86A-D233-FF92-3DCBF9944F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81934" name="Oval 14">
              <a:extLst>
                <a:ext uri="{FF2B5EF4-FFF2-40B4-BE49-F238E27FC236}">
                  <a16:creationId xmlns:a16="http://schemas.microsoft.com/office/drawing/2014/main" id="{8502CE4D-1D22-A6D4-E44C-089975A55E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81935" name="Oval 15">
              <a:extLst>
                <a:ext uri="{FF2B5EF4-FFF2-40B4-BE49-F238E27FC236}">
                  <a16:creationId xmlns:a16="http://schemas.microsoft.com/office/drawing/2014/main" id="{5E2AF8F3-E67A-8AC9-D59E-E10C8B67A8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81936" name="Oval 16">
              <a:extLst>
                <a:ext uri="{FF2B5EF4-FFF2-40B4-BE49-F238E27FC236}">
                  <a16:creationId xmlns:a16="http://schemas.microsoft.com/office/drawing/2014/main" id="{4543F5E5-B528-965B-86E5-1AAAFCE203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81937" name="Oval 17">
              <a:extLst>
                <a:ext uri="{FF2B5EF4-FFF2-40B4-BE49-F238E27FC236}">
                  <a16:creationId xmlns:a16="http://schemas.microsoft.com/office/drawing/2014/main" id="{BF13626F-E6F0-5701-104F-A0EAE1EC99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81938" name="Oval 18">
              <a:extLst>
                <a:ext uri="{FF2B5EF4-FFF2-40B4-BE49-F238E27FC236}">
                  <a16:creationId xmlns:a16="http://schemas.microsoft.com/office/drawing/2014/main" id="{9612922E-A5B3-FD90-C614-2613244AC6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81939" name="Oval 19">
              <a:extLst>
                <a:ext uri="{FF2B5EF4-FFF2-40B4-BE49-F238E27FC236}">
                  <a16:creationId xmlns:a16="http://schemas.microsoft.com/office/drawing/2014/main" id="{3758BD44-02A0-AC9A-6150-95DC4733C6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81940" name="Oval 20">
              <a:extLst>
                <a:ext uri="{FF2B5EF4-FFF2-40B4-BE49-F238E27FC236}">
                  <a16:creationId xmlns:a16="http://schemas.microsoft.com/office/drawing/2014/main" id="{466F6FFB-C2E2-4962-56E1-5EB8647839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81941" name="Oval 21">
              <a:extLst>
                <a:ext uri="{FF2B5EF4-FFF2-40B4-BE49-F238E27FC236}">
                  <a16:creationId xmlns:a16="http://schemas.microsoft.com/office/drawing/2014/main" id="{BC7D6044-D41F-8F86-A757-A2FB2AA3F3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81942" name="Oval 22">
              <a:extLst>
                <a:ext uri="{FF2B5EF4-FFF2-40B4-BE49-F238E27FC236}">
                  <a16:creationId xmlns:a16="http://schemas.microsoft.com/office/drawing/2014/main" id="{F514BA5C-380C-EBBF-6085-78E7C2A742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81943" name="Oval 23">
              <a:extLst>
                <a:ext uri="{FF2B5EF4-FFF2-40B4-BE49-F238E27FC236}">
                  <a16:creationId xmlns:a16="http://schemas.microsoft.com/office/drawing/2014/main" id="{935B942C-69D3-C2D3-C592-F6FC20FC69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81944" name="Oval 24">
              <a:extLst>
                <a:ext uri="{FF2B5EF4-FFF2-40B4-BE49-F238E27FC236}">
                  <a16:creationId xmlns:a16="http://schemas.microsoft.com/office/drawing/2014/main" id="{938818C6-484D-9992-1961-6FCF5D066A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81945" name="Oval 25">
              <a:extLst>
                <a:ext uri="{FF2B5EF4-FFF2-40B4-BE49-F238E27FC236}">
                  <a16:creationId xmlns:a16="http://schemas.microsoft.com/office/drawing/2014/main" id="{D710113D-F8C8-0582-8B61-D634B3367A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81946" name="Oval 26">
              <a:extLst>
                <a:ext uri="{FF2B5EF4-FFF2-40B4-BE49-F238E27FC236}">
                  <a16:creationId xmlns:a16="http://schemas.microsoft.com/office/drawing/2014/main" id="{2E5CA7B9-970A-6679-08A6-2E7DEA4F15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81947" name="Oval 27">
              <a:extLst>
                <a:ext uri="{FF2B5EF4-FFF2-40B4-BE49-F238E27FC236}">
                  <a16:creationId xmlns:a16="http://schemas.microsoft.com/office/drawing/2014/main" id="{FD7BC415-CDEA-CE7B-8324-AC4921A593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81948" name="Oval 28">
              <a:extLst>
                <a:ext uri="{FF2B5EF4-FFF2-40B4-BE49-F238E27FC236}">
                  <a16:creationId xmlns:a16="http://schemas.microsoft.com/office/drawing/2014/main" id="{C84809C7-8F03-086C-77B3-93D16E8DC2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81949" name="Oval 29">
              <a:extLst>
                <a:ext uri="{FF2B5EF4-FFF2-40B4-BE49-F238E27FC236}">
                  <a16:creationId xmlns:a16="http://schemas.microsoft.com/office/drawing/2014/main" id="{E5028793-7E01-7151-BAB6-E62CB402E7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81950" name="Oval 30">
              <a:extLst>
                <a:ext uri="{FF2B5EF4-FFF2-40B4-BE49-F238E27FC236}">
                  <a16:creationId xmlns:a16="http://schemas.microsoft.com/office/drawing/2014/main" id="{F47AAFB5-EBC1-80B8-3095-6A580977B8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81951" name="Oval 31">
              <a:extLst>
                <a:ext uri="{FF2B5EF4-FFF2-40B4-BE49-F238E27FC236}">
                  <a16:creationId xmlns:a16="http://schemas.microsoft.com/office/drawing/2014/main" id="{CBB8286A-4DAF-6B83-119A-1A6B9DF37E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81952" name="Oval 32">
              <a:extLst>
                <a:ext uri="{FF2B5EF4-FFF2-40B4-BE49-F238E27FC236}">
                  <a16:creationId xmlns:a16="http://schemas.microsoft.com/office/drawing/2014/main" id="{4B95963F-AE13-9425-CB77-401176DA09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81953" name="Oval 33">
              <a:extLst>
                <a:ext uri="{FF2B5EF4-FFF2-40B4-BE49-F238E27FC236}">
                  <a16:creationId xmlns:a16="http://schemas.microsoft.com/office/drawing/2014/main" id="{3B01ED08-6E15-18D3-05D0-36E45353E5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81954" name="Oval 34">
              <a:extLst>
                <a:ext uri="{FF2B5EF4-FFF2-40B4-BE49-F238E27FC236}">
                  <a16:creationId xmlns:a16="http://schemas.microsoft.com/office/drawing/2014/main" id="{A2070D13-6150-6CF1-992C-721CDAC927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81955" name="Oval 35">
              <a:extLst>
                <a:ext uri="{FF2B5EF4-FFF2-40B4-BE49-F238E27FC236}">
                  <a16:creationId xmlns:a16="http://schemas.microsoft.com/office/drawing/2014/main" id="{757B9F6F-BB4D-1351-17AF-2FA7A9EF86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81956" name="Oval 36">
              <a:extLst>
                <a:ext uri="{FF2B5EF4-FFF2-40B4-BE49-F238E27FC236}">
                  <a16:creationId xmlns:a16="http://schemas.microsoft.com/office/drawing/2014/main" id="{809D3D48-E055-1F5C-B94F-49823608AD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81957" name="Oval 37">
              <a:extLst>
                <a:ext uri="{FF2B5EF4-FFF2-40B4-BE49-F238E27FC236}">
                  <a16:creationId xmlns:a16="http://schemas.microsoft.com/office/drawing/2014/main" id="{FD61B7B4-B97B-162E-D04E-26F855830F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81958" name="Oval 38">
              <a:extLst>
                <a:ext uri="{FF2B5EF4-FFF2-40B4-BE49-F238E27FC236}">
                  <a16:creationId xmlns:a16="http://schemas.microsoft.com/office/drawing/2014/main" id="{7B05F0B1-5BCA-4C48-F731-316C957DD5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81959" name="Oval 39">
              <a:extLst>
                <a:ext uri="{FF2B5EF4-FFF2-40B4-BE49-F238E27FC236}">
                  <a16:creationId xmlns:a16="http://schemas.microsoft.com/office/drawing/2014/main" id="{B2A3A5CE-FB46-2AB8-906F-3C919F577D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9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l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87425" indent="-2936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l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281113" indent="-29210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986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4929568F-8996-9B74-4913-80D16E01A3F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95288" y="1341438"/>
            <a:ext cx="6781800" cy="1377950"/>
          </a:xfrm>
        </p:spPr>
        <p:txBody>
          <a:bodyPr/>
          <a:lstStyle/>
          <a:p>
            <a:pPr algn="ctr"/>
            <a:r>
              <a:rPr lang="hu-HU" altLang="hu-HU" sz="2800" dirty="0"/>
              <a:t>A FENNTARTHATÓ FEJLŐDÉS MEGVALÓSÍTÁSÁNAK GÖMÖRSZŐLŐSI KÍSÉRLETE</a:t>
            </a:r>
            <a:endParaRPr lang="hu-HU" altLang="hu-HU" dirty="0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E5F9B2D5-771D-1F7C-D79D-7B5EC76C37C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979613" y="3573463"/>
            <a:ext cx="5118100" cy="2376487"/>
          </a:xfrm>
        </p:spPr>
        <p:txBody>
          <a:bodyPr/>
          <a:lstStyle/>
          <a:p>
            <a:r>
              <a:rPr lang="hu-HU" altLang="hu-HU" sz="2000" b="1" dirty="0"/>
              <a:t>Elvek, lehetőségek, korlátok, eredmények és kudarcok</a:t>
            </a:r>
          </a:p>
          <a:p>
            <a:endParaRPr lang="hu-HU" altLang="hu-HU" sz="2000" b="1" dirty="0"/>
          </a:p>
          <a:p>
            <a:r>
              <a:rPr lang="hu-HU" altLang="hu-HU" sz="2000" b="1" dirty="0"/>
              <a:t>Hankó Gergely</a:t>
            </a:r>
          </a:p>
          <a:p>
            <a:r>
              <a:rPr lang="hu-HU" altLang="hu-HU" sz="1400" b="1" dirty="0"/>
              <a:t>természetvédelmi mérnök, levelező</a:t>
            </a:r>
          </a:p>
          <a:p>
            <a:r>
              <a:rPr lang="hu-HU" altLang="hu-HU" sz="1400" b="1" dirty="0"/>
              <a:t>Gödöllő, 2009.12.01. </a:t>
            </a:r>
            <a:r>
              <a:rPr lang="hu-HU" altLang="hu-HU" dirty="0"/>
              <a:t> 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>
            <a:extLst>
              <a:ext uri="{FF2B5EF4-FFF2-40B4-BE49-F238E27FC236}">
                <a16:creationId xmlns:a16="http://schemas.microsoft.com/office/drawing/2014/main" id="{11FDC362-0C70-5722-0CF3-466CC390DF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/>
              <a:t>Projektcsoportok</a:t>
            </a:r>
          </a:p>
        </p:txBody>
      </p:sp>
      <p:sp>
        <p:nvSpPr>
          <p:cNvPr id="92163" name="Rectangle 3">
            <a:extLst>
              <a:ext uri="{FF2B5EF4-FFF2-40B4-BE49-F238E27FC236}">
                <a16:creationId xmlns:a16="http://schemas.microsoft.com/office/drawing/2014/main" id="{F82AAE92-9A90-E8F6-BF6A-153C15B1C4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altLang="hu-HU" sz="2600" b="1" u="sng"/>
              <a:t>1.: „Fenntartható falu projekt”</a:t>
            </a:r>
          </a:p>
          <a:p>
            <a:r>
              <a:rPr lang="hu-HU" altLang="hu-HU" sz="2600"/>
              <a:t>Elméletet gyakorlat támogatja</a:t>
            </a:r>
          </a:p>
          <a:p>
            <a:r>
              <a:rPr lang="hu-HU" altLang="hu-HU" sz="2600"/>
              <a:t>Kismesterségek </a:t>
            </a:r>
            <a:r>
              <a:rPr lang="hu-HU" altLang="hu-HU" sz="2600">
                <a:sym typeface="Wingdings" panose="05000000000000000000" pitchFamily="2" charset="2"/>
              </a:rPr>
              <a:t> termék, fejlesztés</a:t>
            </a:r>
          </a:p>
          <a:p>
            <a:r>
              <a:rPr lang="hu-HU" altLang="hu-HU" sz="2600">
                <a:sym typeface="Wingdings" panose="05000000000000000000" pitchFamily="2" charset="2"/>
              </a:rPr>
              <a:t>Organikus gazdálkodás: önfenntartás, piac</a:t>
            </a:r>
          </a:p>
          <a:p>
            <a:r>
              <a:rPr lang="hu-HU" altLang="hu-HU" sz="2600">
                <a:sym typeface="Wingdings" panose="05000000000000000000" pitchFamily="2" charset="2"/>
              </a:rPr>
              <a:t>Gyapjúfeldolgozó vertikum</a:t>
            </a:r>
          </a:p>
          <a:p>
            <a:r>
              <a:rPr lang="hu-HU" altLang="hu-HU" sz="2600">
                <a:sym typeface="Wingdings" panose="05000000000000000000" pitchFamily="2" charset="2"/>
              </a:rPr>
              <a:t>Extenzív gyümölcsös</a:t>
            </a:r>
          </a:p>
          <a:p>
            <a:r>
              <a:rPr lang="hu-HU" altLang="hu-HU" sz="2600">
                <a:sym typeface="Wingdings" panose="05000000000000000000" pitchFamily="2" charset="2"/>
              </a:rPr>
              <a:t>Helyi termék kisbolt</a:t>
            </a:r>
          </a:p>
          <a:p>
            <a:r>
              <a:rPr lang="hu-HU" altLang="hu-HU" sz="2600">
                <a:sym typeface="Wingdings" panose="05000000000000000000" pitchFamily="2" charset="2"/>
              </a:rPr>
              <a:t>Néprajzi, mg-i, erdészeti gyűjtemény, </a:t>
            </a:r>
            <a:r>
              <a:rPr lang="hu-HU" altLang="hu-HU" sz="2600"/>
              <a:t>Kisgaléria</a:t>
            </a:r>
          </a:p>
          <a:p>
            <a:r>
              <a:rPr lang="hu-HU" altLang="hu-HU" sz="2600"/>
              <a:t>Tudományos-, fenntartható-, falusi turizmus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>
            <a:extLst>
              <a:ext uri="{FF2B5EF4-FFF2-40B4-BE49-F238E27FC236}">
                <a16:creationId xmlns:a16="http://schemas.microsoft.com/office/drawing/2014/main" id="{F6019A8A-B4FE-854E-5711-0AC4C77A89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/>
              <a:t>Projektcsoportok</a:t>
            </a:r>
          </a:p>
        </p:txBody>
      </p:sp>
      <p:sp>
        <p:nvSpPr>
          <p:cNvPr id="93187" name="Rectangle 3">
            <a:extLst>
              <a:ext uri="{FF2B5EF4-FFF2-40B4-BE49-F238E27FC236}">
                <a16:creationId xmlns:a16="http://schemas.microsoft.com/office/drawing/2014/main" id="{939E0DC8-BF46-8177-2A5B-5D426CBCC7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altLang="hu-HU" sz="2800" b="1" u="sng"/>
              <a:t>2.: Külső szabályozókörnyezet létrehozása</a:t>
            </a:r>
          </a:p>
          <a:p>
            <a:r>
              <a:rPr lang="hu-HU" altLang="hu-HU" sz="2800"/>
              <a:t>FF politika kimunkálása: FF Tanács</a:t>
            </a:r>
          </a:p>
          <a:p>
            <a:r>
              <a:rPr lang="hu-HU" altLang="hu-HU" sz="2800"/>
              <a:t>Helyzetelemzések: Jövőkereső</a:t>
            </a:r>
          </a:p>
          <a:p>
            <a:r>
              <a:rPr lang="hu-HU" altLang="hu-HU" sz="2800"/>
              <a:t>Jogi környezet: Klímatörvény 2010</a:t>
            </a:r>
          </a:p>
          <a:p>
            <a:r>
              <a:rPr lang="hu-HU" altLang="hu-HU" sz="2800"/>
              <a:t>Fenntarthatósági stratégiák létrehozása: 2010</a:t>
            </a:r>
          </a:p>
          <a:p>
            <a:r>
              <a:rPr lang="hu-HU" altLang="hu-HU" sz="2800"/>
              <a:t>Természeti erőforrás kvótarendszer: input oldali</a:t>
            </a:r>
          </a:p>
          <a:p>
            <a:r>
              <a:rPr lang="hu-HU" altLang="hu-HU" sz="2800" b="1" u="sng"/>
              <a:t>3.: Fenntarthatósági iskola</a:t>
            </a:r>
          </a:p>
          <a:p>
            <a:r>
              <a:rPr lang="hu-HU" altLang="hu-HU" sz="2800"/>
              <a:t>Fiatalság, döntéshozók, civilek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>
            <a:extLst>
              <a:ext uri="{FF2B5EF4-FFF2-40B4-BE49-F238E27FC236}">
                <a16:creationId xmlns:a16="http://schemas.microsoft.com/office/drawing/2014/main" id="{28D72C7B-6323-BE14-F62D-41F1916761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/>
              <a:t>Kudarcok, tapasztalatok</a:t>
            </a:r>
          </a:p>
        </p:txBody>
      </p:sp>
      <p:sp>
        <p:nvSpPr>
          <p:cNvPr id="94211" name="Rectangle 3">
            <a:extLst>
              <a:ext uri="{FF2B5EF4-FFF2-40B4-BE49-F238E27FC236}">
                <a16:creationId xmlns:a16="http://schemas.microsoft.com/office/drawing/2014/main" id="{95D3F040-D074-2217-AEA0-A37D4E3273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altLang="hu-HU"/>
              <a:t>A kudarc nem értelmezhető ebben a rendszerben, a külső környezet hatásai tapasztalatként jelennek meg, melyeket adoptálni kell a integrált működésbe.</a:t>
            </a:r>
          </a:p>
          <a:p>
            <a:r>
              <a:rPr lang="hu-HU" altLang="hu-HU"/>
              <a:t>Piacra jutás nehézségei (élő munka, adók) </a:t>
            </a:r>
          </a:p>
          <a:p>
            <a:r>
              <a:rPr lang="hu-HU" altLang="hu-HU"/>
              <a:t>Lakosság bevonása: kaláka</a:t>
            </a:r>
          </a:p>
          <a:p>
            <a:r>
              <a:rPr lang="hu-HU" altLang="hu-HU"/>
              <a:t>kommunikáció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>
            <a:extLst>
              <a:ext uri="{FF2B5EF4-FFF2-40B4-BE49-F238E27FC236}">
                <a16:creationId xmlns:a16="http://schemas.microsoft.com/office/drawing/2014/main" id="{BED2942C-39F9-E970-4891-C5BE006327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/>
              <a:t>Jövőbeni tervek</a:t>
            </a:r>
          </a:p>
        </p:txBody>
      </p:sp>
      <p:sp>
        <p:nvSpPr>
          <p:cNvPr id="95235" name="Rectangle 3">
            <a:extLst>
              <a:ext uri="{FF2B5EF4-FFF2-40B4-BE49-F238E27FC236}">
                <a16:creationId xmlns:a16="http://schemas.microsoft.com/office/drawing/2014/main" id="{7A5C9AB8-9B3D-FB47-FA28-1DA463AB8C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altLang="hu-HU"/>
              <a:t>Integrált program</a:t>
            </a:r>
          </a:p>
          <a:p>
            <a:r>
              <a:rPr lang="hu-HU" altLang="hu-HU"/>
              <a:t>Gazdasági alapokra helyezés: génbank, kert</a:t>
            </a:r>
          </a:p>
          <a:p>
            <a:r>
              <a:rPr lang="hu-HU" altLang="hu-HU"/>
              <a:t>Pályázati források felhasználása</a:t>
            </a:r>
          </a:p>
          <a:p>
            <a:r>
              <a:rPr lang="hu-HU" altLang="hu-HU"/>
              <a:t>Infrastruktúra fejlesztése</a:t>
            </a:r>
          </a:p>
          <a:p>
            <a:r>
              <a:rPr lang="hu-HU" altLang="hu-HU"/>
              <a:t>Térségi összefogás: G-T Feszt., Gyümölcsfesztivál</a:t>
            </a:r>
          </a:p>
          <a:p>
            <a:r>
              <a:rPr lang="hu-HU" altLang="hu-HU"/>
              <a:t>Önkéntes holdudvar fejlesztése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>
            <a:extLst>
              <a:ext uri="{FF2B5EF4-FFF2-40B4-BE49-F238E27FC236}">
                <a16:creationId xmlns:a16="http://schemas.microsoft.com/office/drawing/2014/main" id="{555EF910-C236-75A3-E648-5A0C42C626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692150"/>
            <a:ext cx="7543800" cy="725488"/>
          </a:xfrm>
        </p:spPr>
        <p:txBody>
          <a:bodyPr/>
          <a:lstStyle/>
          <a:p>
            <a:r>
              <a:rPr lang="hu-HU" altLang="hu-HU"/>
              <a:t>A dolgozat kérdése</a:t>
            </a:r>
          </a:p>
        </p:txBody>
      </p:sp>
      <p:sp>
        <p:nvSpPr>
          <p:cNvPr id="96259" name="Rectangle 3">
            <a:extLst>
              <a:ext uri="{FF2B5EF4-FFF2-40B4-BE49-F238E27FC236}">
                <a16:creationId xmlns:a16="http://schemas.microsoft.com/office/drawing/2014/main" id="{B4AE225A-045C-3677-AA1C-FF381CA3C8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636838"/>
            <a:ext cx="8229600" cy="3494087"/>
          </a:xfrm>
        </p:spPr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r>
              <a:rPr lang="hu-HU" altLang="hu-HU"/>
              <a:t>„Vajon lehet-e fenntartható egy kezdeményezés, elszigetelten a nem fenntartható világtól?”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>
            <a:extLst>
              <a:ext uri="{FF2B5EF4-FFF2-40B4-BE49-F238E27FC236}">
                <a16:creationId xmlns:a16="http://schemas.microsoft.com/office/drawing/2014/main" id="{3B59682C-B918-3E41-318D-DAACF5A904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/>
              <a:t>A dolgozat válasza</a:t>
            </a:r>
          </a:p>
        </p:txBody>
      </p:sp>
      <p:sp>
        <p:nvSpPr>
          <p:cNvPr id="98307" name="Rectangle 3">
            <a:extLst>
              <a:ext uri="{FF2B5EF4-FFF2-40B4-BE49-F238E27FC236}">
                <a16:creationId xmlns:a16="http://schemas.microsoft.com/office/drawing/2014/main" id="{3CA45E6B-5C7E-9119-C975-2987712AB4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229600" cy="3997325"/>
          </a:xfrm>
        </p:spPr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r>
              <a:rPr lang="hu-HU" altLang="hu-HU" sz="3600" b="1"/>
              <a:t>NEM</a:t>
            </a:r>
          </a:p>
          <a:p>
            <a:endParaRPr lang="hu-HU" altLang="hu-HU" sz="3600" b="1"/>
          </a:p>
          <a:p>
            <a:pPr algn="ctr">
              <a:buFont typeface="Wingdings" panose="05000000000000000000" pitchFamily="2" charset="2"/>
              <a:buNone/>
            </a:pPr>
            <a:r>
              <a:rPr lang="hu-HU" altLang="hu-HU"/>
              <a:t>A befogadó környezetet kell alkalmassá tenni arra, hogy ne élje fel a helyi kezdeményezéseket, hanem éppen azokból építkezve váljék társadalmi léptékben fenntarthatóvá!</a:t>
            </a:r>
          </a:p>
          <a:p>
            <a:endParaRPr lang="hu-HU" altLang="hu-HU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284" name="Picture 4">
            <a:extLst>
              <a:ext uri="{FF2B5EF4-FFF2-40B4-BE49-F238E27FC236}">
                <a16:creationId xmlns:a16="http://schemas.microsoft.com/office/drawing/2014/main" id="{1D4B25A8-8DF7-CF4B-7DF3-094C0CAA5C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094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7283" name="Rectangle 3">
            <a:extLst>
              <a:ext uri="{FF2B5EF4-FFF2-40B4-BE49-F238E27FC236}">
                <a16:creationId xmlns:a16="http://schemas.microsoft.com/office/drawing/2014/main" id="{583413CF-0165-F4BE-6F36-87D90D7E51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750" y="3573463"/>
            <a:ext cx="8229600" cy="2089150"/>
          </a:xfrm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hu-HU" altLang="hu-HU" sz="4000" b="1"/>
          </a:p>
          <a:p>
            <a:pPr algn="ctr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hu-HU" altLang="hu-HU" sz="4100" b="1">
                <a:solidFill>
                  <a:schemeClr val="bg1"/>
                </a:solidFill>
              </a:rPr>
              <a:t>Köszönöm a türelmet </a:t>
            </a:r>
          </a:p>
          <a:p>
            <a:pPr algn="ctr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hu-HU" altLang="hu-HU" sz="4100" b="1">
                <a:solidFill>
                  <a:schemeClr val="bg1"/>
                </a:solidFill>
              </a:rPr>
              <a:t>és a figyelmet!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>
            <a:extLst>
              <a:ext uri="{FF2B5EF4-FFF2-40B4-BE49-F238E27FC236}">
                <a16:creationId xmlns:a16="http://schemas.microsoft.com/office/drawing/2014/main" id="{7E8B1DFA-96A6-9EA4-FCEF-AB36413367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 sz="3200"/>
              <a:t>Gömörszőlős elhelyezkedése</a:t>
            </a:r>
          </a:p>
        </p:txBody>
      </p:sp>
      <p:pic>
        <p:nvPicPr>
          <p:cNvPr id="83974" name="Picture 6">
            <a:extLst>
              <a:ext uri="{FF2B5EF4-FFF2-40B4-BE49-F238E27FC236}">
                <a16:creationId xmlns:a16="http://schemas.microsoft.com/office/drawing/2014/main" id="{F8BB4CB2-2ECB-BE4E-84D2-F9046312DF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24013"/>
            <a:ext cx="6156325" cy="5233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3975" name="Text Box 7">
            <a:extLst>
              <a:ext uri="{FF2B5EF4-FFF2-40B4-BE49-F238E27FC236}">
                <a16:creationId xmlns:a16="http://schemas.microsoft.com/office/drawing/2014/main" id="{7AE44B78-0B60-1EAB-43F7-612ED67B03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56325" y="1989138"/>
            <a:ext cx="2987675" cy="3668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altLang="hu-HU" u="sng"/>
              <a:t>Földrajzi:</a:t>
            </a:r>
          </a:p>
          <a:p>
            <a:pPr>
              <a:spcBef>
                <a:spcPct val="50000"/>
              </a:spcBef>
            </a:pPr>
            <a:r>
              <a:rPr lang="hu-HU" altLang="hu-HU"/>
              <a:t>É-mo-i középhegység</a:t>
            </a:r>
          </a:p>
          <a:p>
            <a:pPr>
              <a:spcBef>
                <a:spcPct val="50000"/>
              </a:spcBef>
            </a:pPr>
            <a:r>
              <a:rPr lang="hu-HU" altLang="hu-HU"/>
              <a:t>Borsodi-dombság</a:t>
            </a:r>
          </a:p>
          <a:p>
            <a:pPr>
              <a:spcBef>
                <a:spcPct val="50000"/>
              </a:spcBef>
            </a:pPr>
            <a:r>
              <a:rPr lang="hu-HU" altLang="hu-HU"/>
              <a:t>Putnoki-dombság</a:t>
            </a:r>
          </a:p>
          <a:p>
            <a:pPr>
              <a:spcBef>
                <a:spcPct val="50000"/>
              </a:spcBef>
            </a:pPr>
            <a:endParaRPr lang="hu-HU" altLang="hu-HU"/>
          </a:p>
          <a:p>
            <a:pPr>
              <a:spcBef>
                <a:spcPct val="50000"/>
              </a:spcBef>
            </a:pPr>
            <a:r>
              <a:rPr lang="hu-HU" altLang="hu-HU" u="sng"/>
              <a:t>Közigazgatási:</a:t>
            </a:r>
          </a:p>
          <a:p>
            <a:pPr>
              <a:spcBef>
                <a:spcPct val="50000"/>
              </a:spcBef>
            </a:pPr>
            <a:r>
              <a:rPr lang="hu-HU" altLang="hu-HU"/>
              <a:t>Gömör-Kishont vármegye</a:t>
            </a:r>
          </a:p>
          <a:p>
            <a:pPr>
              <a:spcBef>
                <a:spcPct val="50000"/>
              </a:spcBef>
            </a:pPr>
            <a:r>
              <a:rPr lang="hu-HU" altLang="hu-HU"/>
              <a:t>B-A-Z megye </a:t>
            </a:r>
          </a:p>
          <a:p>
            <a:pPr>
              <a:spcBef>
                <a:spcPct val="50000"/>
              </a:spcBef>
            </a:pPr>
            <a:r>
              <a:rPr lang="hu-HU" altLang="hu-HU"/>
              <a:t>Ózdi kistérség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>
            <a:extLst>
              <a:ext uri="{FF2B5EF4-FFF2-40B4-BE49-F238E27FC236}">
                <a16:creationId xmlns:a16="http://schemas.microsoft.com/office/drawing/2014/main" id="{27A0AC61-FAF4-F50A-3457-782EFE69A7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/>
              <a:t>Gömörszőlős bemutatása</a:t>
            </a:r>
          </a:p>
        </p:txBody>
      </p:sp>
      <p:sp>
        <p:nvSpPr>
          <p:cNvPr id="84995" name="Rectangle 3">
            <a:extLst>
              <a:ext uri="{FF2B5EF4-FFF2-40B4-BE49-F238E27FC236}">
                <a16:creationId xmlns:a16="http://schemas.microsoft.com/office/drawing/2014/main" id="{8D165A42-5CC1-391B-2DE2-EFE34C5FC6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2446338"/>
            <a:ext cx="8229600" cy="4411662"/>
          </a:xfrm>
        </p:spPr>
        <p:txBody>
          <a:bodyPr/>
          <a:lstStyle/>
          <a:p>
            <a:r>
              <a:rPr lang="hu-HU" altLang="hu-HU"/>
              <a:t>XIII. században keletkezett: „Poszoba” </a:t>
            </a:r>
            <a:r>
              <a:rPr lang="hu-HU" altLang="hu-HU" sz="1800"/>
              <a:t>szláv</a:t>
            </a:r>
            <a:endParaRPr lang="hu-HU" altLang="hu-HU"/>
          </a:p>
          <a:p>
            <a:r>
              <a:rPr lang="hu-HU" altLang="hu-HU"/>
              <a:t>Lakossága: 89 fő</a:t>
            </a:r>
          </a:p>
          <a:p>
            <a:r>
              <a:rPr lang="hu-HU" altLang="hu-HU"/>
              <a:t>Jelentős természeti potenciál</a:t>
            </a:r>
          </a:p>
          <a:p>
            <a:r>
              <a:rPr lang="hu-HU" altLang="hu-HU"/>
              <a:t>Szerves kultúra szigete</a:t>
            </a:r>
          </a:p>
          <a:p>
            <a:r>
              <a:rPr lang="hu-HU" altLang="hu-HU"/>
              <a:t>Válságtérségben fekszik</a:t>
            </a:r>
          </a:p>
          <a:p>
            <a:r>
              <a:rPr lang="hu-HU" altLang="hu-HU"/>
              <a:t>Erős külső befolyásoltság</a:t>
            </a:r>
          </a:p>
          <a:p>
            <a:endParaRPr lang="hu-HU" altLang="hu-HU"/>
          </a:p>
          <a:p>
            <a:endParaRPr lang="hu-HU" altLang="hu-H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>
            <a:extLst>
              <a:ext uri="{FF2B5EF4-FFF2-40B4-BE49-F238E27FC236}">
                <a16:creationId xmlns:a16="http://schemas.microsoft.com/office/drawing/2014/main" id="{FDA68D00-96C7-7CD4-123D-80E5E26E45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/>
              <a:t>Történelmi tájhasználat I.</a:t>
            </a:r>
          </a:p>
        </p:txBody>
      </p:sp>
      <p:sp>
        <p:nvSpPr>
          <p:cNvPr id="86019" name="Rectangle 3">
            <a:extLst>
              <a:ext uri="{FF2B5EF4-FFF2-40B4-BE49-F238E27FC236}">
                <a16:creationId xmlns:a16="http://schemas.microsoft.com/office/drawing/2014/main" id="{B3ABE3D0-F179-1150-3826-574B10C786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2060575"/>
            <a:ext cx="8229600" cy="4411663"/>
          </a:xfrm>
        </p:spPr>
        <p:txBody>
          <a:bodyPr/>
          <a:lstStyle/>
          <a:p>
            <a:r>
              <a:rPr lang="hu-HU" altLang="hu-HU" u="sng"/>
              <a:t>Katonai térképek (1784, 1856, 1884, 2003):</a:t>
            </a:r>
          </a:p>
          <a:p>
            <a:r>
              <a:rPr lang="hu-HU" altLang="hu-HU"/>
              <a:t>Erdő meghatározó szerepe</a:t>
            </a:r>
          </a:p>
          <a:p>
            <a:r>
              <a:rPr lang="hu-HU" altLang="hu-HU"/>
              <a:t>Növekvő lakosság tájhasználata: fás legelők, szántók, gyümölcsösök</a:t>
            </a:r>
          </a:p>
          <a:p>
            <a:r>
              <a:rPr lang="hu-HU" altLang="hu-HU"/>
              <a:t>Sokszínű, szerteágazó, önfenntartó gazdálkodás </a:t>
            </a:r>
          </a:p>
          <a:p>
            <a:r>
              <a:rPr lang="hu-HU" altLang="hu-HU" sz="2800"/>
              <a:t>Falu elérte eltartóképességének határát: 375 fő</a:t>
            </a:r>
          </a:p>
          <a:p>
            <a:r>
              <a:rPr lang="hu-HU" altLang="hu-HU" sz="2800"/>
              <a:t>Állattartás-növénytermesztés limitálta egymást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>
            <a:extLst>
              <a:ext uri="{FF2B5EF4-FFF2-40B4-BE49-F238E27FC236}">
                <a16:creationId xmlns:a16="http://schemas.microsoft.com/office/drawing/2014/main" id="{99427C3A-9EC5-9172-341C-2CE6D35CC0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/>
              <a:t>XX. század hajtóereje</a:t>
            </a:r>
          </a:p>
        </p:txBody>
      </p:sp>
      <p:sp>
        <p:nvSpPr>
          <p:cNvPr id="87043" name="Rectangle 3">
            <a:extLst>
              <a:ext uri="{FF2B5EF4-FFF2-40B4-BE49-F238E27FC236}">
                <a16:creationId xmlns:a16="http://schemas.microsoft.com/office/drawing/2014/main" id="{9E4593DC-40D2-6FA6-D07C-4D97FD6A04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2276475"/>
            <a:ext cx="8218487" cy="3797300"/>
          </a:xfrm>
        </p:spPr>
        <p:txBody>
          <a:bodyPr/>
          <a:lstStyle/>
          <a:p>
            <a:r>
              <a:rPr lang="hu-HU" altLang="hu-HU" sz="2800"/>
              <a:t>1900-as évek eleje: filoxéra-vész</a:t>
            </a:r>
          </a:p>
          <a:p>
            <a:r>
              <a:rPr lang="hu-HU" altLang="hu-HU" sz="2800"/>
              <a:t>Trianoni határrendezés</a:t>
            </a:r>
          </a:p>
          <a:p>
            <a:r>
              <a:rPr lang="hu-HU" altLang="hu-HU" sz="2800"/>
              <a:t>Sajó-menti iparosítás</a:t>
            </a:r>
          </a:p>
          <a:p>
            <a:r>
              <a:rPr lang="hu-HU" altLang="hu-HU" sz="2800"/>
              <a:t>Mezőgazdaság államosítása</a:t>
            </a:r>
          </a:p>
          <a:p>
            <a:r>
              <a:rPr lang="hu-HU" altLang="hu-HU" sz="2800"/>
              <a:t>Csökkenő önellátás</a:t>
            </a:r>
          </a:p>
          <a:p>
            <a:r>
              <a:rPr lang="hu-HU" altLang="hu-HU" sz="2800"/>
              <a:t>városfejlesztés</a:t>
            </a:r>
          </a:p>
          <a:p>
            <a:r>
              <a:rPr lang="hu-HU" altLang="hu-HU" sz="2800"/>
              <a:t>Szukcesszió: cserjésedés, szántó </a:t>
            </a:r>
            <a:r>
              <a:rPr lang="hu-HU" altLang="hu-HU" sz="2800">
                <a:sym typeface="Wingdings" panose="05000000000000000000" pitchFamily="2" charset="2"/>
              </a:rPr>
              <a:t> gyep, akác</a:t>
            </a:r>
            <a:endParaRPr lang="hu-HU" altLang="hu-HU" sz="28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>
            <a:extLst>
              <a:ext uri="{FF2B5EF4-FFF2-40B4-BE49-F238E27FC236}">
                <a16:creationId xmlns:a16="http://schemas.microsoft.com/office/drawing/2014/main" id="{CFF17C62-198B-ABD2-D90A-FEC5EFE995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/>
              <a:t>Helyzetértékelés</a:t>
            </a:r>
          </a:p>
        </p:txBody>
      </p:sp>
      <p:sp>
        <p:nvSpPr>
          <p:cNvPr id="88067" name="Rectangle 3">
            <a:extLst>
              <a:ext uri="{FF2B5EF4-FFF2-40B4-BE49-F238E27FC236}">
                <a16:creationId xmlns:a16="http://schemas.microsoft.com/office/drawing/2014/main" id="{D6736419-F2DB-50F6-2D10-FB5AD315CC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altLang="hu-HU" sz="2400"/>
              <a:t>Elöregedő lakosság,elvándorlás, kritikus tömeg: 88 fő</a:t>
            </a:r>
          </a:p>
          <a:p>
            <a:r>
              <a:rPr lang="hu-HU" altLang="hu-HU" sz="2400"/>
              <a:t>Erős külső gazdasági befolyásoltság: helyi piac, jövedelemtermelő képesség</a:t>
            </a:r>
          </a:p>
          <a:p>
            <a:r>
              <a:rPr lang="hu-HU" altLang="hu-HU" sz="2400"/>
              <a:t>Pénz nagy piacok felé vándorol</a:t>
            </a:r>
          </a:p>
          <a:p>
            <a:r>
              <a:rPr lang="hu-HU" altLang="hu-HU" sz="2400"/>
              <a:t>Termőföldek értékesítése</a:t>
            </a:r>
          </a:p>
          <a:p>
            <a:r>
              <a:rPr lang="hu-HU" altLang="hu-HU" sz="2400"/>
              <a:t>Globalizmus ostora </a:t>
            </a:r>
          </a:p>
          <a:p>
            <a:r>
              <a:rPr lang="hu-HU" altLang="hu-HU" sz="2400"/>
              <a:t>Gazdaság – társadalom - környezet</a:t>
            </a:r>
          </a:p>
          <a:p>
            <a:r>
              <a:rPr lang="hu-HU" altLang="hu-HU" sz="2400"/>
              <a:t>„morális válság” – társadalom finom szövete</a:t>
            </a:r>
          </a:p>
          <a:p>
            <a:r>
              <a:rPr lang="hu-HU" altLang="hu-HU" sz="2400"/>
              <a:t>Szerves kultúra süllyedőben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>
            <a:extLst>
              <a:ext uri="{FF2B5EF4-FFF2-40B4-BE49-F238E27FC236}">
                <a16:creationId xmlns:a16="http://schemas.microsoft.com/office/drawing/2014/main" id="{3A95C048-E467-185F-819E-9EA11DD4BE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/>
              <a:t>Gömörszőlősi kísérlet</a:t>
            </a:r>
          </a:p>
        </p:txBody>
      </p:sp>
      <p:sp>
        <p:nvSpPr>
          <p:cNvPr id="89091" name="Rectangle 3">
            <a:extLst>
              <a:ext uri="{FF2B5EF4-FFF2-40B4-BE49-F238E27FC236}">
                <a16:creationId xmlns:a16="http://schemas.microsoft.com/office/drawing/2014/main" id="{6CF2F2A5-BD4C-219B-99AD-31BE89E350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altLang="hu-HU" u="sng"/>
              <a:t>Ökológiai Intézet</a:t>
            </a:r>
          </a:p>
          <a:p>
            <a:r>
              <a:rPr lang="hu-HU" altLang="hu-HU"/>
              <a:t>Átfogó elemzés</a:t>
            </a:r>
          </a:p>
          <a:p>
            <a:r>
              <a:rPr lang="hu-HU" altLang="hu-HU"/>
              <a:t>Termelői-fogyasztói mintázatok</a:t>
            </a:r>
          </a:p>
          <a:p>
            <a:r>
              <a:rPr lang="hu-HU" altLang="hu-HU"/>
              <a:t>Földhasználat bölcselete</a:t>
            </a:r>
          </a:p>
          <a:p>
            <a:r>
              <a:rPr lang="hu-HU" altLang="hu-HU"/>
              <a:t>Kismesterségek szerepe</a:t>
            </a:r>
          </a:p>
          <a:p>
            <a:endParaRPr lang="hu-HU" altLang="hu-HU"/>
          </a:p>
          <a:p>
            <a:r>
              <a:rPr lang="hu-HU" altLang="hu-HU" sz="2900"/>
              <a:t>Alternatív megoldások „fejlesztéssel” szemben</a:t>
            </a:r>
          </a:p>
          <a:p>
            <a:r>
              <a:rPr lang="hu-HU" altLang="hu-HU" sz="2900"/>
              <a:t>Szerves kultúra átmentése</a:t>
            </a:r>
            <a:endParaRPr lang="hu-HU" altLang="hu-H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>
            <a:extLst>
              <a:ext uri="{FF2B5EF4-FFF2-40B4-BE49-F238E27FC236}">
                <a16:creationId xmlns:a16="http://schemas.microsoft.com/office/drawing/2014/main" id="{91DCC043-9599-44E2-86B8-4CCEE7F4B9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/>
              <a:t>Fenntarthatóság</a:t>
            </a:r>
          </a:p>
        </p:txBody>
      </p:sp>
      <p:pic>
        <p:nvPicPr>
          <p:cNvPr id="90116" name="Picture 4">
            <a:extLst>
              <a:ext uri="{FF2B5EF4-FFF2-40B4-BE49-F238E27FC236}">
                <a16:creationId xmlns:a16="http://schemas.microsoft.com/office/drawing/2014/main" id="{8B18B7D3-A1A6-C58B-772F-C1D3CB9E35F4}"/>
              </a:ext>
            </a:extLst>
          </p:cNvPr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lum contras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5288" y="1700213"/>
            <a:ext cx="4502150" cy="4411662"/>
          </a:xfrm>
          <a:noFill/>
          <a:ln>
            <a:solidFill>
              <a:srgbClr val="3333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90117" name="Text Box 5">
            <a:extLst>
              <a:ext uri="{FF2B5EF4-FFF2-40B4-BE49-F238E27FC236}">
                <a16:creationId xmlns:a16="http://schemas.microsoft.com/office/drawing/2014/main" id="{B072410B-A9F6-74CB-65C1-CD655C4035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6825" y="2133600"/>
            <a:ext cx="3887788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altLang="hu-HU" sz="2000"/>
              <a:t>Harmónikus viszonyrendszer</a:t>
            </a:r>
          </a:p>
          <a:p>
            <a:pPr algn="ctr">
              <a:spcBef>
                <a:spcPct val="50000"/>
              </a:spcBef>
            </a:pPr>
            <a:endParaRPr lang="hu-HU" altLang="hu-HU" sz="2000"/>
          </a:p>
          <a:p>
            <a:pPr algn="ctr">
              <a:spcBef>
                <a:spcPct val="50000"/>
              </a:spcBef>
            </a:pPr>
            <a:r>
              <a:rPr lang="hu-HU" altLang="hu-HU" sz="2000"/>
              <a:t>A környezet forrása a gazdaságnak és eltartója a hozzá tartozó társadalomnak. Mindhárom pillér a természet rendszerének alrendszere, annak része. </a:t>
            </a:r>
          </a:p>
          <a:p>
            <a:pPr algn="ctr">
              <a:spcBef>
                <a:spcPct val="50000"/>
              </a:spcBef>
            </a:pPr>
            <a:endParaRPr lang="hu-HU" altLang="hu-HU" sz="2000"/>
          </a:p>
          <a:p>
            <a:pPr>
              <a:spcBef>
                <a:spcPct val="50000"/>
              </a:spcBef>
              <a:buFontTx/>
              <a:buChar char="-"/>
            </a:pPr>
            <a:r>
              <a:rPr lang="hu-HU" altLang="hu-HU" sz="2000"/>
              <a:t>Holisztikus elv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hu-HU" altLang="hu-HU" sz="2000"/>
              <a:t>Integrációs elv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hu-HU" altLang="hu-HU" sz="2000"/>
              <a:t>Tudással szemben bölcselet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>
            <a:extLst>
              <a:ext uri="{FF2B5EF4-FFF2-40B4-BE49-F238E27FC236}">
                <a16:creationId xmlns:a16="http://schemas.microsoft.com/office/drawing/2014/main" id="{04903FF7-9562-3F20-96D4-77DAC9FF3E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/>
              <a:t>Fenntarthatósági elvek</a:t>
            </a:r>
          </a:p>
        </p:txBody>
      </p:sp>
      <p:sp>
        <p:nvSpPr>
          <p:cNvPr id="91139" name="Rectangle 3">
            <a:extLst>
              <a:ext uri="{FF2B5EF4-FFF2-40B4-BE49-F238E27FC236}">
                <a16:creationId xmlns:a16="http://schemas.microsoft.com/office/drawing/2014/main" id="{461F92D1-1191-8BD1-5C6A-59DDCF5A0B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altLang="hu-HU"/>
              <a:t>17 alapelv egymás mellett</a:t>
            </a:r>
          </a:p>
          <a:p>
            <a:r>
              <a:rPr lang="hu-HU" altLang="hu-HU"/>
              <a:t>Helyi közösség, tájba integrált tevékenységek, magas hozzáadott érték tőkeallokációval szemben, helyi erőforrásban gondolkodik, helyi piacra-termékre épít, „wise use”, biodiverzitás megőrzése, nem terhel át, szerves kultúra = adaptáció, elővigyázatosság, belső tőke megteremtése, szemléletformálás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ényes">
  <a:themeElements>
    <a:clrScheme name="Fényes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Fénye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Fényes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ényes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ényes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ényes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ényes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ényes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ényes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ényes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ényes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ényes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F892C6844B799242A84CE20E04557797" ma:contentTypeVersion="21" ma:contentTypeDescription="Új dokumentum létrehozása." ma:contentTypeScope="" ma:versionID="1db85868013ef000e1d0acdaa00c9ede">
  <xsd:schema xmlns:xsd="http://www.w3.org/2001/XMLSchema" xmlns:xs="http://www.w3.org/2001/XMLSchema" xmlns:p="http://schemas.microsoft.com/office/2006/metadata/properties" xmlns:ns2="63a28b9d-e79b-41d7-835b-af525eb0a49e" xmlns:ns3="04ebe9d3-609c-47ba-bc98-15eb7d22b80d" targetNamespace="http://schemas.microsoft.com/office/2006/metadata/properties" ma:root="true" ma:fieldsID="0d9003529b8b3d22089a8c7ab90cdb31" ns2:_="" ns3:_="">
    <xsd:import namespace="63a28b9d-e79b-41d7-835b-af525eb0a49e"/>
    <xsd:import namespace="04ebe9d3-609c-47ba-bc98-15eb7d22b80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3:SharedWithUsers" minOccurs="0"/>
                <xsd:element ref="ns3:SharedWithDetails" minOccurs="0"/>
                <xsd:element ref="ns2:_Flow_SignoffStatus" minOccurs="0"/>
                <xsd:element ref="ns2:lcf76f155ced4ddcb4097134ff3c332f" minOccurs="0"/>
                <xsd:element ref="ns3:TaxCatchAll" minOccurs="0"/>
                <xsd:element ref="ns2:d_x00e1_tum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a28b9d-e79b-41d7-835b-af525eb0a49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_Flow_SignoffStatus" ma:index="21" nillable="true" ma:displayName="Láttamozási állapot" ma:internalName="L_x00e1_ttamoz_x00e1_si_x0020__x00e1_llapot">
      <xsd:simpleType>
        <xsd:restriction base="dms:Text"/>
      </xsd:simpleType>
    </xsd:element>
    <xsd:element name="lcf76f155ced4ddcb4097134ff3c332f" ma:index="23" nillable="true" ma:taxonomy="true" ma:internalName="lcf76f155ced4ddcb4097134ff3c332f" ma:taxonomyFieldName="MediaServiceImageTags" ma:displayName="Képcímkék" ma:readOnly="false" ma:fieldId="{5cf76f15-5ced-4ddc-b409-7134ff3c332f}" ma:taxonomyMulti="true" ma:sspId="6f6df0d2-d42d-41d5-a93f-8657cf7686c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d_x00e1_tum" ma:index="25" nillable="true" ma:displayName="dátum" ma:format="DateOnly" ma:internalName="d_x00e1_tum">
      <xsd:simpleType>
        <xsd:restriction base="dms:DateTime"/>
      </xsd:simple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ebe9d3-609c-47ba-bc98-15eb7d22b80d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Résztvevők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Megosztva részletekkel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f81aee86-26cc-45d9-b73b-2aa53cb929cf}" ma:internalName="TaxCatchAll" ma:showField="CatchAllData" ma:web="04ebe9d3-609c-47ba-bc98-15eb7d22b8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63a28b9d-e79b-41d7-835b-af525eb0a49e" xsi:nil="true"/>
    <TaxCatchAll xmlns="04ebe9d3-609c-47ba-bc98-15eb7d22b80d" xsi:nil="true"/>
    <lcf76f155ced4ddcb4097134ff3c332f xmlns="63a28b9d-e79b-41d7-835b-af525eb0a49e">
      <Terms xmlns="http://schemas.microsoft.com/office/infopath/2007/PartnerControls"/>
    </lcf76f155ced4ddcb4097134ff3c332f>
    <d_x00e1_tum xmlns="63a28b9d-e79b-41d7-835b-af525eb0a49e" xsi:nil="true"/>
  </documentManagement>
</p:properties>
</file>

<file path=customXml/itemProps1.xml><?xml version="1.0" encoding="utf-8"?>
<ds:datastoreItem xmlns:ds="http://schemas.openxmlformats.org/officeDocument/2006/customXml" ds:itemID="{403E051A-340F-42D2-9368-FDD8ECED5F31}"/>
</file>

<file path=customXml/itemProps2.xml><?xml version="1.0" encoding="utf-8"?>
<ds:datastoreItem xmlns:ds="http://schemas.openxmlformats.org/officeDocument/2006/customXml" ds:itemID="{FB56ADB0-D62A-43C8-BDB9-9C673F00057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81411F5-D335-45D8-B950-29BAD9714831}"/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185</TotalTime>
  <Words>488</Words>
  <Application>Microsoft Office PowerPoint</Application>
  <PresentationFormat>Diavetítés a képernyőre (4:3 oldalarány)</PresentationFormat>
  <Paragraphs>107</Paragraphs>
  <Slides>16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16</vt:i4>
      </vt:variant>
    </vt:vector>
  </HeadingPairs>
  <TitlesOfParts>
    <vt:vector size="19" baseType="lpstr">
      <vt:lpstr>Arial</vt:lpstr>
      <vt:lpstr>Wingdings</vt:lpstr>
      <vt:lpstr>Fényes</vt:lpstr>
      <vt:lpstr>A FENNTARTHATÓ FEJLŐDÉS MEGVALÓSÍTÁSÁNAK GÖMÖRSZŐLŐSI KÍSÉRLETE</vt:lpstr>
      <vt:lpstr>Gömörszőlős elhelyezkedése</vt:lpstr>
      <vt:lpstr>Gömörszőlős bemutatása</vt:lpstr>
      <vt:lpstr>Történelmi tájhasználat I.</vt:lpstr>
      <vt:lpstr>XX. század hajtóereje</vt:lpstr>
      <vt:lpstr>Helyzetértékelés</vt:lpstr>
      <vt:lpstr>Gömörszőlősi kísérlet</vt:lpstr>
      <vt:lpstr>Fenntarthatóság</vt:lpstr>
      <vt:lpstr>Fenntarthatósági elvek</vt:lpstr>
      <vt:lpstr>Projektcsoportok</vt:lpstr>
      <vt:lpstr>Projektcsoportok</vt:lpstr>
      <vt:lpstr>Kudarcok, tapasztalatok</vt:lpstr>
      <vt:lpstr>Jövőbeni tervek</vt:lpstr>
      <vt:lpstr>A dolgozat kérdése</vt:lpstr>
      <vt:lpstr>A dolgozat válasza</vt:lpstr>
      <vt:lpstr>PowerPoint-bemutató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FENNTARTHATÓ FEJLŐDÉS MEGVALÓSÍTÁSÁNAK GÖMÖRSZŐLŐSI KÍSÉRLETE</dc:title>
  <dc:creator>Geri</dc:creator>
  <cp:lastModifiedBy>Pál András</cp:lastModifiedBy>
  <cp:revision>3</cp:revision>
  <dcterms:created xsi:type="dcterms:W3CDTF">2009-11-30T20:37:36Z</dcterms:created>
  <dcterms:modified xsi:type="dcterms:W3CDTF">2024-02-06T13:32:59Z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TAG2">
    <vt:lpwstr>000800d8040000000000010291200207e700052003a000</vt:lpwstr>
  </property>
  <property fmtid="{D5CDD505-2E9C-101B-9397-08002B2CF9AE}" pid="3" name="ContentTypeId">
    <vt:lpwstr>0x010100F892C6844B799242A84CE20E04557797</vt:lpwstr>
  </property>
</Properties>
</file>